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56" r:id="rId2"/>
    <p:sldId id="293" r:id="rId3"/>
    <p:sldId id="281" r:id="rId4"/>
    <p:sldId id="295" r:id="rId5"/>
    <p:sldId id="296" r:id="rId6"/>
    <p:sldId id="309" r:id="rId7"/>
    <p:sldId id="297" r:id="rId8"/>
    <p:sldId id="298" r:id="rId9"/>
    <p:sldId id="299" r:id="rId10"/>
    <p:sldId id="300" r:id="rId11"/>
    <p:sldId id="301" r:id="rId12"/>
    <p:sldId id="302" r:id="rId13"/>
    <p:sldId id="310" r:id="rId14"/>
    <p:sldId id="283" r:id="rId15"/>
    <p:sldId id="274" r:id="rId16"/>
    <p:sldId id="284" r:id="rId17"/>
    <p:sldId id="303" r:id="rId18"/>
    <p:sldId id="304" r:id="rId19"/>
    <p:sldId id="286" r:id="rId20"/>
    <p:sldId id="287" r:id="rId21"/>
    <p:sldId id="305" r:id="rId22"/>
    <p:sldId id="285" r:id="rId23"/>
    <p:sldId id="306" r:id="rId24"/>
    <p:sldId id="307" r:id="rId25"/>
    <p:sldId id="289" r:id="rId26"/>
    <p:sldId id="308" r:id="rId27"/>
    <p:sldId id="288" r:id="rId28"/>
    <p:sldId id="294" r:id="rId29"/>
    <p:sldId id="292" r:id="rId30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57570" autoAdjust="0"/>
  </p:normalViewPr>
  <p:slideViewPr>
    <p:cSldViewPr snapToGrid="0">
      <p:cViewPr varScale="1">
        <p:scale>
          <a:sx n="63" d="100"/>
          <a:sy n="63" d="100"/>
        </p:scale>
        <p:origin x="239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719AED-DF25-4204-AA5F-69F1067C0EA2}" type="datetimeFigureOut">
              <a:rPr lang="ru-RU" smtClean="0"/>
              <a:t>15.04.2024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A938F0-0483-4869-8723-DED3D9F581B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33968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449580" algn="just">
              <a:lnSpc>
                <a:spcPct val="107000"/>
              </a:lnSpc>
              <a:spcAft>
                <a:spcPts val="800"/>
              </a:spcAft>
            </a:pP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C0A4B8-D982-496F-9935-7609D6237407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736987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449580" algn="just">
              <a:lnSpc>
                <a:spcPct val="107000"/>
              </a:lnSpc>
              <a:spcAft>
                <a:spcPts val="800"/>
              </a:spcAft>
            </a:pP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C0A4B8-D982-496F-9935-7609D6237407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691612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449580" algn="just">
              <a:lnSpc>
                <a:spcPct val="107000"/>
              </a:lnSpc>
              <a:spcAft>
                <a:spcPts val="800"/>
              </a:spcAft>
            </a:pP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C0A4B8-D982-496F-9935-7609D6237407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737794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449580" algn="just">
              <a:lnSpc>
                <a:spcPct val="107000"/>
              </a:lnSpc>
              <a:spcAft>
                <a:spcPts val="800"/>
              </a:spcAft>
            </a:pP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C0A4B8-D982-496F-9935-7609D6237407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420895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449580" algn="just">
              <a:lnSpc>
                <a:spcPct val="107000"/>
              </a:lnSpc>
              <a:spcAft>
                <a:spcPts val="800"/>
              </a:spcAft>
            </a:pP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C0A4B8-D982-496F-9935-7609D6237407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964110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449580" algn="just">
              <a:lnSpc>
                <a:spcPct val="107000"/>
              </a:lnSpc>
              <a:spcAft>
                <a:spcPts val="800"/>
              </a:spcAft>
            </a:pP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C0A4B8-D982-496F-9935-7609D6237407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176378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449580" algn="just">
              <a:lnSpc>
                <a:spcPct val="107000"/>
              </a:lnSpc>
              <a:spcAft>
                <a:spcPts val="800"/>
              </a:spcAft>
            </a:pP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C0A4B8-D982-496F-9935-7609D6237407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800811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449580" algn="just">
              <a:lnSpc>
                <a:spcPct val="107000"/>
              </a:lnSpc>
              <a:spcAft>
                <a:spcPts val="800"/>
              </a:spcAft>
            </a:pP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C0A4B8-D982-496F-9935-7609D6237407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546030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449580" algn="just">
              <a:lnSpc>
                <a:spcPct val="107000"/>
              </a:lnSpc>
              <a:spcAft>
                <a:spcPts val="800"/>
              </a:spcAft>
            </a:pP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C0A4B8-D982-496F-9935-7609D6237407}" type="slidenum">
              <a:rPr lang="ru-RU" smtClean="0"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266216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449580" algn="just">
              <a:lnSpc>
                <a:spcPct val="107000"/>
              </a:lnSpc>
              <a:spcAft>
                <a:spcPts val="800"/>
              </a:spcAft>
            </a:pP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C0A4B8-D982-496F-9935-7609D6237407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2070326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449580" algn="just">
              <a:lnSpc>
                <a:spcPct val="107000"/>
              </a:lnSpc>
              <a:spcAft>
                <a:spcPts val="800"/>
              </a:spcAft>
            </a:pP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C0A4B8-D982-496F-9935-7609D6237407}" type="slidenum">
              <a:rPr lang="ru-RU" smtClean="0"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788228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449580" algn="just"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Лёха:</a:t>
            </a:r>
            <a:endParaRPr lang="en-US" sz="18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indent="449580" algn="just"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HTML 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- язык гипертекстовой разметки страницы. Он используется для того, чтобы дать браузеру понять, как нужно отображать загруженный сайт. Сам язык состоит из тегов – это своеобразные команды, которые преобразовываются в визуальные объекты в браузере пользователя.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49580" algn="just"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CSS - язык описания внешнего вида HTML-документа. Это одна из базовых технологий в современном интернете и практически ни один сайт не обходится без CSS, поэтому HTML и CSS действуют в единой связке. 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49580" algn="just"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JS – это язык скриптов, на котором держится весь внешний интерфейс веб-разработки. </a:t>
            </a:r>
          </a:p>
          <a:p>
            <a:pPr marL="0" marR="0" lvl="0" indent="449580" algn="just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lang="ru-RU" sz="1800" b="0" i="0" dirty="0">
                <a:solidFill>
                  <a:srgbClr val="333333"/>
                </a:solidFill>
                <a:effectLst/>
                <a:latin typeface="YS Text"/>
              </a:rPr>
              <a:t>Vue.js — JavaScript-фреймворк с открытым исходным кодом для создания пользовательских интерфейсов. Легко интегрируется в проекты с использованием других JavaScript-библиотек.</a:t>
            </a:r>
            <a:endParaRPr lang="ru-RU" sz="1800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marL="0" marR="0" lvl="0" indent="449580" algn="just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lang="ru-RU" sz="1800" b="0" i="0" dirty="0" err="1">
                <a:solidFill>
                  <a:srgbClr val="333333"/>
                </a:solidFill>
                <a:effectLst/>
                <a:latin typeface="YS Text"/>
              </a:rPr>
              <a:t>WebStorm</a:t>
            </a:r>
            <a:r>
              <a:rPr lang="ru-RU" sz="1800" b="0" i="0" dirty="0">
                <a:solidFill>
                  <a:srgbClr val="333333"/>
                </a:solidFill>
                <a:effectLst/>
                <a:latin typeface="YS Text"/>
              </a:rPr>
              <a:t> – среда для разработки на JavaScript, которая подходит для </a:t>
            </a:r>
            <a:r>
              <a:rPr lang="ru-RU" sz="1800" b="0" i="0" dirty="0" err="1">
                <a:solidFill>
                  <a:srgbClr val="333333"/>
                </a:solidFill>
                <a:effectLst/>
                <a:latin typeface="YS Text"/>
              </a:rPr>
              <a:t>client</a:t>
            </a:r>
            <a:r>
              <a:rPr lang="ru-RU" sz="1800" b="0" i="0" dirty="0">
                <a:solidFill>
                  <a:srgbClr val="333333"/>
                </a:solidFill>
                <a:effectLst/>
                <a:latin typeface="YS Text"/>
              </a:rPr>
              <a:t>-</a:t>
            </a:r>
            <a:r>
              <a:rPr lang="ru-RU" sz="1800" b="0" i="0" dirty="0" err="1">
                <a:solidFill>
                  <a:srgbClr val="333333"/>
                </a:solidFill>
                <a:effectLst/>
                <a:latin typeface="YS Text"/>
              </a:rPr>
              <a:t>side</a:t>
            </a:r>
            <a:r>
              <a:rPr lang="ru-RU" sz="1800" b="0" i="0" dirty="0">
                <a:solidFill>
                  <a:srgbClr val="333333"/>
                </a:solidFill>
                <a:effectLst/>
                <a:latin typeface="YS Text"/>
              </a:rPr>
              <a:t>-разработки, создания приложений на Node.js и мобильных приложений на </a:t>
            </a:r>
            <a:r>
              <a:rPr lang="ru-RU" sz="1800" b="0" i="0" dirty="0" err="1">
                <a:solidFill>
                  <a:srgbClr val="333333"/>
                </a:solidFill>
                <a:effectLst/>
                <a:latin typeface="YS Text"/>
              </a:rPr>
              <a:t>React</a:t>
            </a:r>
            <a:r>
              <a:rPr lang="ru-RU" sz="1800" b="0" i="0" dirty="0">
                <a:solidFill>
                  <a:srgbClr val="333333"/>
                </a:solidFill>
                <a:effectLst/>
                <a:latin typeface="YS Text"/>
              </a:rPr>
              <a:t> </a:t>
            </a:r>
            <a:r>
              <a:rPr lang="ru-RU" sz="1800" b="0" i="0" dirty="0" err="1">
                <a:solidFill>
                  <a:srgbClr val="333333"/>
                </a:solidFill>
                <a:effectLst/>
                <a:latin typeface="YS Text"/>
              </a:rPr>
              <a:t>Native</a:t>
            </a:r>
            <a:r>
              <a:rPr lang="ru-RU" sz="1800" b="0" i="0" dirty="0">
                <a:solidFill>
                  <a:srgbClr val="333333"/>
                </a:solidFill>
                <a:effectLst/>
                <a:latin typeface="YS Text"/>
              </a:rPr>
              <a:t>.</a:t>
            </a:r>
            <a:endParaRPr lang="en-US" sz="1800" b="0" i="0" dirty="0">
              <a:solidFill>
                <a:srgbClr val="333333"/>
              </a:solidFill>
              <a:effectLst/>
              <a:latin typeface="YS Text"/>
            </a:endParaRPr>
          </a:p>
          <a:p>
            <a:pPr indent="449580" algn="just">
              <a:lnSpc>
                <a:spcPct val="107000"/>
              </a:lnSpc>
              <a:spcAft>
                <a:spcPts val="800"/>
              </a:spcAft>
            </a:pPr>
            <a:endParaRPr lang="ru-RU" sz="18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indent="449580" algn="just">
              <a:lnSpc>
                <a:spcPct val="107000"/>
              </a:lnSpc>
              <a:spcAft>
                <a:spcPts val="800"/>
              </a:spcAft>
            </a:pPr>
            <a:r>
              <a:rPr lang="ru-RU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Вадимка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49580" algn="just">
              <a:lnSpc>
                <a:spcPct val="107000"/>
              </a:lnSpc>
              <a:spcAft>
                <a:spcPts val="800"/>
              </a:spcAft>
            </a:pPr>
            <a:r>
              <a:rPr lang="ru-RU" sz="4000" b="0" i="0" dirty="0">
                <a:solidFill>
                  <a:srgbClr val="000000"/>
                </a:solidFill>
                <a:effectLst/>
                <a:highlight>
                  <a:srgbClr val="F0F2F5"/>
                </a:highlight>
                <a:latin typeface="-apple-system"/>
              </a:rPr>
              <a:t>Язык SQL: SQL (</a:t>
            </a:r>
            <a:r>
              <a:rPr lang="ru-RU" sz="4000" b="0" i="0" dirty="0" err="1">
                <a:solidFill>
                  <a:srgbClr val="000000"/>
                </a:solidFill>
                <a:effectLst/>
                <a:highlight>
                  <a:srgbClr val="F0F2F5"/>
                </a:highlight>
                <a:latin typeface="-apple-system"/>
              </a:rPr>
              <a:t>Structured</a:t>
            </a:r>
            <a:r>
              <a:rPr lang="ru-RU" sz="4000" b="0" i="0" dirty="0">
                <a:solidFill>
                  <a:srgbClr val="000000"/>
                </a:solidFill>
                <a:effectLst/>
                <a:highlight>
                  <a:srgbClr val="F0F2F5"/>
                </a:highlight>
                <a:latin typeface="-apple-system"/>
              </a:rPr>
              <a:t> </a:t>
            </a:r>
            <a:r>
              <a:rPr lang="ru-RU" sz="4000" b="0" i="0" dirty="0" err="1">
                <a:solidFill>
                  <a:srgbClr val="000000"/>
                </a:solidFill>
                <a:effectLst/>
                <a:highlight>
                  <a:srgbClr val="F0F2F5"/>
                </a:highlight>
                <a:latin typeface="-apple-system"/>
              </a:rPr>
              <a:t>Query</a:t>
            </a:r>
            <a:r>
              <a:rPr lang="ru-RU" sz="4000" b="0" i="0" dirty="0">
                <a:solidFill>
                  <a:srgbClr val="000000"/>
                </a:solidFill>
                <a:effectLst/>
                <a:highlight>
                  <a:srgbClr val="F0F2F5"/>
                </a:highlight>
                <a:latin typeface="-apple-system"/>
              </a:rPr>
              <a:t> Language) - это язык программирования, используемый для работы с реляционными базами данных. </a:t>
            </a:r>
            <a:endParaRPr lang="en-US" sz="4000" b="0" i="0" dirty="0">
              <a:solidFill>
                <a:srgbClr val="000000"/>
              </a:solidFill>
              <a:effectLst/>
              <a:highlight>
                <a:srgbClr val="F0F2F5"/>
              </a:highlight>
              <a:latin typeface="-apple-system"/>
            </a:endParaRPr>
          </a:p>
          <a:p>
            <a:pPr indent="449580" algn="just">
              <a:lnSpc>
                <a:spcPct val="107000"/>
              </a:lnSpc>
              <a:spcAft>
                <a:spcPts val="800"/>
              </a:spcAft>
            </a:pPr>
            <a:r>
              <a:rPr lang="ru-RU" sz="4000" b="0" i="0" dirty="0" err="1">
                <a:solidFill>
                  <a:srgbClr val="000000"/>
                </a:solidFill>
                <a:effectLst/>
                <a:highlight>
                  <a:srgbClr val="F0F2F5"/>
                </a:highlight>
                <a:latin typeface="-apple-system"/>
              </a:rPr>
              <a:t>Laravel</a:t>
            </a:r>
            <a:r>
              <a:rPr lang="ru-RU" sz="4000" b="0" i="0" dirty="0">
                <a:solidFill>
                  <a:srgbClr val="000000"/>
                </a:solidFill>
                <a:effectLst/>
                <a:highlight>
                  <a:srgbClr val="F0F2F5"/>
                </a:highlight>
                <a:latin typeface="-apple-system"/>
              </a:rPr>
              <a:t>: </a:t>
            </a:r>
            <a:r>
              <a:rPr lang="ru-RU" sz="4000" b="0" i="0" dirty="0" err="1">
                <a:solidFill>
                  <a:srgbClr val="000000"/>
                </a:solidFill>
                <a:effectLst/>
                <a:highlight>
                  <a:srgbClr val="F0F2F5"/>
                </a:highlight>
                <a:latin typeface="-apple-system"/>
              </a:rPr>
              <a:t>Laravel</a:t>
            </a:r>
            <a:r>
              <a:rPr lang="ru-RU" sz="4000" b="0" i="0" dirty="0">
                <a:solidFill>
                  <a:srgbClr val="000000"/>
                </a:solidFill>
                <a:effectLst/>
                <a:highlight>
                  <a:srgbClr val="F0F2F5"/>
                </a:highlight>
                <a:latin typeface="-apple-system"/>
              </a:rPr>
              <a:t> - это фреймворк для разработки веб-приложений на языке PHP.</a:t>
            </a:r>
            <a:r>
              <a:rPr lang="en-US" sz="2800" b="0" i="0" dirty="0">
                <a:solidFill>
                  <a:srgbClr val="333333"/>
                </a:solidFill>
                <a:effectLst/>
                <a:latin typeface="YS Text"/>
                <a:ea typeface="Calibri" panose="020F0502020204030204" pitchFamily="34" charset="0"/>
                <a:cs typeface="Times New Roman" panose="02020603050405020304" pitchFamily="18" charset="0"/>
              </a:rPr>
              <a:t>Figma – </a:t>
            </a:r>
            <a:r>
              <a:rPr lang="ru-RU" sz="2800" b="0" i="0" dirty="0">
                <a:solidFill>
                  <a:srgbClr val="333333"/>
                </a:solidFill>
                <a:effectLst/>
                <a:latin typeface="YS Text"/>
                <a:ea typeface="Calibri" panose="020F0502020204030204" pitchFamily="34" charset="0"/>
                <a:cs typeface="Times New Roman" panose="02020603050405020304" pitchFamily="18" charset="0"/>
              </a:rPr>
              <a:t>онлайн-конструктор для создания макета для сайтов.</a:t>
            </a:r>
          </a:p>
          <a:p>
            <a:pPr indent="449580" algn="just">
              <a:lnSpc>
                <a:spcPct val="107000"/>
              </a:lnSpc>
              <a:spcAft>
                <a:spcPts val="800"/>
              </a:spcAft>
            </a:pPr>
            <a:r>
              <a:rPr lang="en-US" sz="2800" b="0" i="0" dirty="0">
                <a:solidFill>
                  <a:srgbClr val="333333"/>
                </a:solidFill>
                <a:effectLst/>
                <a:latin typeface="YS Text"/>
                <a:ea typeface="Calibri" panose="020F0502020204030204" pitchFamily="34" charset="0"/>
                <a:cs typeface="Times New Roman" panose="02020603050405020304" pitchFamily="18" charset="0"/>
              </a:rPr>
              <a:t>Draw.io - </a:t>
            </a:r>
            <a:r>
              <a:rPr lang="ru-RU" sz="2800" b="0" i="0" dirty="0">
                <a:solidFill>
                  <a:srgbClr val="333333"/>
                </a:solidFill>
                <a:effectLst/>
                <a:latin typeface="YS Text"/>
                <a:ea typeface="Calibri" panose="020F0502020204030204" pitchFamily="34" charset="0"/>
                <a:cs typeface="Times New Roman" panose="02020603050405020304" pitchFamily="18" charset="0"/>
              </a:rPr>
              <a:t>б</a:t>
            </a:r>
            <a:r>
              <a:rPr lang="ru-RU" sz="2800" b="0" i="0" dirty="0">
                <a:solidFill>
                  <a:srgbClr val="333333"/>
                </a:solidFill>
                <a:effectLst/>
                <a:latin typeface="YS Text"/>
              </a:rPr>
              <a:t>есплатный онлайн-сервис, который помогает создавать блок-схемы, прототипы, инфографику и диаграммы любого вида.</a:t>
            </a:r>
          </a:p>
          <a:p>
            <a:pPr indent="449580" algn="just">
              <a:lnSpc>
                <a:spcPct val="107000"/>
              </a:lnSpc>
              <a:spcAft>
                <a:spcPts val="800"/>
              </a:spcAft>
            </a:pPr>
            <a:r>
              <a:rPr lang="en-US" sz="4000" b="0" i="0" dirty="0" err="1">
                <a:solidFill>
                  <a:srgbClr val="333333"/>
                </a:solidFill>
                <a:effectLst/>
                <a:latin typeface="YS Text"/>
              </a:rPr>
              <a:t>PhpStorm</a:t>
            </a:r>
            <a:r>
              <a:rPr lang="en-US" sz="4000" b="0" i="0" dirty="0">
                <a:solidFill>
                  <a:srgbClr val="333333"/>
                </a:solidFill>
                <a:effectLst/>
                <a:latin typeface="YS Text"/>
              </a:rPr>
              <a:t> - </a:t>
            </a:r>
            <a:r>
              <a:rPr lang="ru-RU" sz="4000" b="0" i="0" dirty="0">
                <a:solidFill>
                  <a:srgbClr val="333333"/>
                </a:solidFill>
                <a:effectLst/>
                <a:latin typeface="YS Text"/>
              </a:rPr>
              <a:t>Интегрированная среда разработки (IDE), которая позволяет писать на PHP разнообразные скрипты и документы.</a:t>
            </a:r>
            <a:endParaRPr lang="en-US" sz="2800" b="0" i="0" dirty="0">
              <a:solidFill>
                <a:srgbClr val="333333"/>
              </a:solidFill>
              <a:effectLst/>
              <a:latin typeface="YS Tex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49580" algn="just">
              <a:lnSpc>
                <a:spcPct val="107000"/>
              </a:lnSpc>
              <a:spcAft>
                <a:spcPts val="800"/>
              </a:spcAft>
            </a:pPr>
            <a:r>
              <a:rPr lang="ru-RU" sz="4000" b="0" i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-apple-system"/>
              </a:rPr>
              <a:t>Ospanel</a:t>
            </a:r>
            <a:r>
              <a:rPr lang="ru-RU" sz="40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-apple-system"/>
              </a:rPr>
              <a:t>: </a:t>
            </a:r>
            <a:r>
              <a:rPr lang="ru-RU" sz="4000" b="0" i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-apple-system"/>
              </a:rPr>
              <a:t>Ospanel</a:t>
            </a:r>
            <a:r>
              <a:rPr lang="ru-RU" sz="40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-apple-system"/>
              </a:rPr>
              <a:t> - это инструмент управления хостингом, который предоставляет интерфейс для управления веб-сервером, базами данных, доменами и другими серверными настройками.</a:t>
            </a:r>
            <a:endParaRPr lang="en-US" sz="2800" b="0" i="0" dirty="0">
              <a:solidFill>
                <a:srgbClr val="333333"/>
              </a:solidFill>
              <a:effectLst/>
              <a:latin typeface="YS Tex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49580" algn="just">
              <a:lnSpc>
                <a:spcPct val="107000"/>
              </a:lnSpc>
              <a:spcAft>
                <a:spcPts val="800"/>
              </a:spcAft>
            </a:pPr>
            <a:r>
              <a:rPr lang="ru-RU" sz="4000" b="0" i="0" dirty="0" err="1">
                <a:solidFill>
                  <a:srgbClr val="000000"/>
                </a:solidFill>
                <a:effectLst/>
                <a:highlight>
                  <a:srgbClr val="F0F2F5"/>
                </a:highlight>
                <a:latin typeface="-apple-system"/>
              </a:rPr>
              <a:t>Postman</a:t>
            </a:r>
            <a:r>
              <a:rPr lang="ru-RU" sz="4000" b="0" i="0" dirty="0">
                <a:solidFill>
                  <a:srgbClr val="000000"/>
                </a:solidFill>
                <a:effectLst/>
                <a:highlight>
                  <a:srgbClr val="F0F2F5"/>
                </a:highlight>
                <a:latin typeface="-apple-system"/>
              </a:rPr>
              <a:t>: </a:t>
            </a:r>
            <a:r>
              <a:rPr lang="ru-RU" sz="4000" b="0" i="0" dirty="0" err="1">
                <a:solidFill>
                  <a:srgbClr val="000000"/>
                </a:solidFill>
                <a:effectLst/>
                <a:highlight>
                  <a:srgbClr val="F0F2F5"/>
                </a:highlight>
                <a:latin typeface="-apple-system"/>
              </a:rPr>
              <a:t>Postman</a:t>
            </a:r>
            <a:r>
              <a:rPr lang="ru-RU" sz="4000" b="0" i="0" dirty="0">
                <a:solidFill>
                  <a:srgbClr val="000000"/>
                </a:solidFill>
                <a:effectLst/>
                <a:highlight>
                  <a:srgbClr val="F0F2F5"/>
                </a:highlight>
                <a:latin typeface="-apple-system"/>
              </a:rPr>
              <a:t> - это популярный инструмент для тестирования и отладки API. </a:t>
            </a:r>
            <a:endParaRPr lang="ru-RU" sz="1800" b="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C0A4B8-D982-496F-9935-7609D6237407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0876529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449580" algn="just">
              <a:lnSpc>
                <a:spcPct val="107000"/>
              </a:lnSpc>
              <a:spcAft>
                <a:spcPts val="800"/>
              </a:spcAft>
            </a:pP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C0A4B8-D982-496F-9935-7609D6237407}" type="slidenum">
              <a:rPr lang="ru-RU" smtClean="0"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702529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449580" algn="just">
              <a:lnSpc>
                <a:spcPct val="107000"/>
              </a:lnSpc>
              <a:spcAft>
                <a:spcPts val="800"/>
              </a:spcAft>
            </a:pP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C0A4B8-D982-496F-9935-7609D6237407}" type="slidenum">
              <a:rPr lang="ru-RU" smtClean="0"/>
              <a:t>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6777894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449580" algn="just">
              <a:lnSpc>
                <a:spcPct val="107000"/>
              </a:lnSpc>
              <a:spcAft>
                <a:spcPts val="800"/>
              </a:spcAft>
            </a:pP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C0A4B8-D982-496F-9935-7609D6237407}" type="slidenum">
              <a:rPr lang="ru-RU" smtClean="0"/>
              <a:t>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0282077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449580" algn="just">
              <a:lnSpc>
                <a:spcPct val="107000"/>
              </a:lnSpc>
              <a:spcAft>
                <a:spcPts val="800"/>
              </a:spcAft>
            </a:pP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C0A4B8-D982-496F-9935-7609D6237407}" type="slidenum">
              <a:rPr lang="ru-RU" smtClean="0"/>
              <a:t>26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5179065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449580" algn="just">
              <a:lnSpc>
                <a:spcPct val="107000"/>
              </a:lnSpc>
              <a:spcAft>
                <a:spcPts val="800"/>
              </a:spcAft>
            </a:pP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C0A4B8-D982-496F-9935-7609D6237407}" type="slidenum">
              <a:rPr lang="ru-RU" smtClean="0"/>
              <a:t>27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8405502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449580" algn="just">
              <a:lnSpc>
                <a:spcPct val="107000"/>
              </a:lnSpc>
              <a:spcAft>
                <a:spcPts val="800"/>
              </a:spcAft>
            </a:pP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C0A4B8-D982-496F-9935-7609D6237407}" type="slidenum">
              <a:rPr lang="ru-RU" smtClean="0"/>
              <a:t>28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8061529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D30805-1830-4A36-9E9C-F801FC3A4AD8}" type="slidenum">
              <a:rPr lang="ru-RU" smtClean="0"/>
              <a:t>29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372899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449580" algn="just">
              <a:lnSpc>
                <a:spcPct val="107000"/>
              </a:lnSpc>
              <a:spcAft>
                <a:spcPts val="800"/>
              </a:spcAft>
            </a:pP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C0A4B8-D982-496F-9935-7609D6237407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339060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449580" algn="just">
              <a:lnSpc>
                <a:spcPct val="107000"/>
              </a:lnSpc>
              <a:spcAft>
                <a:spcPts val="800"/>
              </a:spcAft>
            </a:pP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C0A4B8-D982-496F-9935-7609D6237407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940185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449580" algn="just">
              <a:lnSpc>
                <a:spcPct val="107000"/>
              </a:lnSpc>
              <a:spcAft>
                <a:spcPts val="800"/>
              </a:spcAft>
            </a:pPr>
            <a:r>
              <a:rPr lang="ru-RU" sz="2800" b="0" i="0" dirty="0">
                <a:solidFill>
                  <a:srgbClr val="000000"/>
                </a:solidFill>
                <a:effectLst/>
                <a:highlight>
                  <a:srgbClr val="F0F2F5"/>
                </a:highlight>
                <a:latin typeface="-apple-system"/>
              </a:rPr>
              <a:t>Это абстрактное представление о данных и их отношениях в базе данных без учета спецификаций технической реализации. Она описывает структуру данных на высоком уровне и включает в себя сущности, их атрибуты и отношения между ними.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C0A4B8-D982-496F-9935-7609D6237407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766616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449580" algn="just">
              <a:lnSpc>
                <a:spcPct val="107000"/>
              </a:lnSpc>
              <a:spcAft>
                <a:spcPts val="800"/>
              </a:spcAft>
            </a:pPr>
            <a:r>
              <a:rPr lang="ru-RU" sz="2800" b="0" i="0" dirty="0">
                <a:solidFill>
                  <a:srgbClr val="000000"/>
                </a:solidFill>
                <a:effectLst/>
                <a:highlight>
                  <a:srgbClr val="F0F2F5"/>
                </a:highlight>
                <a:latin typeface="-apple-system"/>
              </a:rPr>
              <a:t>Это конкретное описание структуры данных в базе данных с использованием специфических технических средств и инструментов. Она определяет, как данные будут организованы и храниться в базе данных на уровне таблиц, связей и ограничений.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C0A4B8-D982-496F-9935-7609D6237407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98016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449580" algn="just">
              <a:lnSpc>
                <a:spcPct val="107000"/>
              </a:lnSpc>
              <a:spcAft>
                <a:spcPts val="800"/>
              </a:spcAft>
            </a:pPr>
            <a:br>
              <a:rPr lang="ru-RU" sz="2800" dirty="0"/>
            </a:br>
            <a:r>
              <a:rPr lang="ru-RU" sz="2800" b="0" i="0" dirty="0">
                <a:solidFill>
                  <a:srgbClr val="000000"/>
                </a:solidFill>
                <a:effectLst/>
                <a:highlight>
                  <a:srgbClr val="F0F2F5"/>
                </a:highlight>
                <a:latin typeface="-apple-system"/>
              </a:rPr>
              <a:t>Физическая модель БД: Это реализация логической модели на конкретной технической платформе. Она определяет структуру хранения данных на уровне файлов и индексов, а также спецификации хранения и доступа к данным на уровне операционной системы и базы данных.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C0A4B8-D982-496F-9935-7609D6237407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558413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449580" algn="just">
              <a:lnSpc>
                <a:spcPct val="107000"/>
              </a:lnSpc>
              <a:spcAft>
                <a:spcPts val="800"/>
              </a:spcAft>
            </a:pP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C0A4B8-D982-496F-9935-7609D6237407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642063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449580" algn="just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lang="ru-RU" sz="28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-apple-system"/>
              </a:rPr>
              <a:t>API – это механизмы, которые позволяют двум программным компонентам взаимодействовать друг с другом, используя набор определений и протоколов.</a:t>
            </a:r>
          </a:p>
          <a:p>
            <a:pPr indent="449580" algn="just">
              <a:lnSpc>
                <a:spcPct val="107000"/>
              </a:lnSpc>
              <a:spcAft>
                <a:spcPts val="800"/>
              </a:spcAft>
            </a:pP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C0A4B8-D982-496F-9935-7609D6237407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164547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7F4B6B7-8FCB-C076-C90C-DF4E76E127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0371E902-4E14-0A5F-B7FB-F364B88A26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0554D9B-C805-13B1-6896-6F4A01C857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810C9-44D7-4BE0-AA5B-B018EE34EE9A}" type="datetimeFigureOut">
              <a:rPr lang="ru-RU" smtClean="0"/>
              <a:t>15.04.2024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F3B565F-0099-D92B-0473-7F42A1A0F8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E5478C4-D180-CAC2-25F2-FFA4D913A0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B60CC-0F6C-4D3C-A971-E8726588B0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296543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FF2DE68-16DB-0FAB-CE3D-70AF3CDB76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A050B66F-326C-635C-2A99-A9090A7C8C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38A08D9-D0A2-E838-2074-5AFBA46B30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810C9-44D7-4BE0-AA5B-B018EE34EE9A}" type="datetimeFigureOut">
              <a:rPr lang="ru-RU" smtClean="0"/>
              <a:t>15.04.2024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44F22CE-32E8-8C56-4C1C-9F3DD8E639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B3CC4A0-03FA-E45D-AF9D-7414C9122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B60CC-0F6C-4D3C-A971-E8726588B0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369354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21CC57B4-5AC6-48F8-77CB-8EEF5D6E002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BCF79783-46A1-5F2B-70FE-12A354C9F2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C58FD8A-E5D0-1593-B528-3092C50305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810C9-44D7-4BE0-AA5B-B018EE34EE9A}" type="datetimeFigureOut">
              <a:rPr lang="ru-RU" smtClean="0"/>
              <a:t>15.04.2024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3D87242-81B1-2709-F24C-F63198BDB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E85D82B-90A1-028B-CAC9-0FFBDA4D96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B60CC-0F6C-4D3C-A971-E8726588B0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809383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593BDA9-7E1B-4D54-67B6-309A7B15B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15EA09E-CC23-DCA0-6E28-24961F9A6C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34FA879-42EA-3A05-18EC-E35349844D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810C9-44D7-4BE0-AA5B-B018EE34EE9A}" type="datetimeFigureOut">
              <a:rPr lang="ru-RU" smtClean="0"/>
              <a:t>15.04.2024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02ED873-F859-E64E-81AA-B194587DEA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68C3606-B189-6477-12CD-0F5B15D5F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B60CC-0F6C-4D3C-A971-E8726588B0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00138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270B12A-3292-8791-A1CF-3751B9326B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E84B0EB-A374-7E76-9C59-04AD7B3BD9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3C404C7-A9EB-2019-10DC-066B450CDD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810C9-44D7-4BE0-AA5B-B018EE34EE9A}" type="datetimeFigureOut">
              <a:rPr lang="ru-RU" smtClean="0"/>
              <a:t>15.04.2024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6FFD75F-B859-92BE-FD8E-A0A253F8CA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827E2D0-A4EA-695D-8806-FD1C91CFEC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B60CC-0F6C-4D3C-A971-E8726588B0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962055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AC994AA-286A-032B-D5EB-5FD284EF2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BF3B6A9-7628-F83F-9943-873079D2AE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7ACE993-95D6-5AAE-F31D-683F3E0DBE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88CBD78-2364-B60B-D333-074EF85DB0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810C9-44D7-4BE0-AA5B-B018EE34EE9A}" type="datetimeFigureOut">
              <a:rPr lang="ru-RU" smtClean="0"/>
              <a:t>15.04.2024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D8965CC-7070-E609-96A3-122DF9A869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A9E3190-7F0E-68A0-5CA6-1E9144A3F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B60CC-0F6C-4D3C-A971-E8726588B0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238248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0BE60BA-DE23-14CA-9BA6-2865C5F868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A899152-955D-4B25-B38C-686F48F21D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B053D010-4DB3-3208-3062-084760551C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360CF766-6F44-8739-F07A-384CCE9A885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1923B476-B485-7C99-C3EB-B0E0FD2B21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B7D17226-01AB-F245-588D-3F3237764D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810C9-44D7-4BE0-AA5B-B018EE34EE9A}" type="datetimeFigureOut">
              <a:rPr lang="ru-RU" smtClean="0"/>
              <a:t>15.04.2024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21C3D09E-9A73-C236-6044-969154826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79A14485-7FCF-10D2-FC2E-181A942CD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B60CC-0F6C-4D3C-A971-E8726588B0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802444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112C081-FED6-A774-22CB-2711AB631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ABB3AB2B-90C4-C9A5-38D9-FE67B68A10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810C9-44D7-4BE0-AA5B-B018EE34EE9A}" type="datetimeFigureOut">
              <a:rPr lang="ru-RU" smtClean="0"/>
              <a:t>15.04.2024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1C25285-03B5-14C0-660F-8007C3589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E8B437F6-8BAA-1850-328D-24AEE0B52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B60CC-0F6C-4D3C-A971-E8726588B0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700497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673118E6-2504-5BB8-C151-BDDEF5D6EC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810C9-44D7-4BE0-AA5B-B018EE34EE9A}" type="datetimeFigureOut">
              <a:rPr lang="ru-RU" smtClean="0"/>
              <a:t>15.04.2024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D726300B-CB15-CFFB-C8F3-7C83F105D5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7DB36B2-60CD-B6C6-B86D-239FF0727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B60CC-0F6C-4D3C-A971-E8726588B0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284815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327F2F0-1928-211A-51F6-7843F19FA4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F0265C3-1303-C2B1-BB3D-229F69D382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AF4D551-BEBE-3A92-36D8-8ABA5D966D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DC33E75F-AE6C-D6B7-47C7-BF14E2062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810C9-44D7-4BE0-AA5B-B018EE34EE9A}" type="datetimeFigureOut">
              <a:rPr lang="ru-RU" smtClean="0"/>
              <a:t>15.04.2024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CA608C7-E6BE-F3E2-D5E1-AE7DD87B01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BB318F4-6E6A-3CA1-96EB-A4C55BF11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B60CC-0F6C-4D3C-A971-E8726588B0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874424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5DEAEC-718A-AD2A-2BE1-CB76B4B22C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53DE441D-8A03-C1DA-A758-81897E6BD8D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6461350-CC36-AE9D-6190-3225773DA0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1AA83FE-B628-E3CC-276D-79EC5D5548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810C9-44D7-4BE0-AA5B-B018EE34EE9A}" type="datetimeFigureOut">
              <a:rPr lang="ru-RU" smtClean="0"/>
              <a:t>15.04.2024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9A68D78-171F-D320-1AF5-795BFCD648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FAA9F2F-D839-FC4C-8811-BFC2669365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B60CC-0F6C-4D3C-A971-E8726588B0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978256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0959EF-3373-5B36-5DD1-4044F440EC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36C6A6C-7826-D7F6-BAA6-3691F294F9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6378C2D-A58F-DCC6-8E1C-4645CB2F2D3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D810C9-44D7-4BE0-AA5B-B018EE34EE9A}" type="datetimeFigureOut">
              <a:rPr lang="ru-RU" smtClean="0"/>
              <a:t>15.04.2024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B64A5EC-A266-38C9-2DF7-08F72924F0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525F084-CD86-45A1-2A20-3406147BDC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5B60CC-0F6C-4D3C-A971-E8726588B0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72990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F3CE1B-D3A1-72E4-2387-ACA4EDFC87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87858"/>
            <a:ext cx="12192000" cy="836803"/>
          </a:xfrm>
        </p:spPr>
        <p:txBody>
          <a:bodyPr>
            <a:normAutofit/>
          </a:bodyPr>
          <a:lstStyle/>
          <a:p>
            <a:r>
              <a:rPr lang="ru-RU" sz="1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ОБЛАСТНОЕ ГОСУДАРСТВЕННОЕ БЮДЖЕТНОЕ </a:t>
            </a:r>
            <a:br>
              <a:rPr lang="ru-RU" sz="1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ru-RU" sz="1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ПРОФЕССИОНАЛЬНОЕ ОБРАЗОВАТЕЛЬНОЕ УЧРЕЖДЕНИЕ </a:t>
            </a:r>
            <a:br>
              <a:rPr lang="ru-RU" sz="1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ru-RU" sz="1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«ТОМСКИЙ ЭКОНОМИКО-ПРОМЫШЛЕННЫЙ КОЛЛЕДЖ»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BAF513A-76B7-312B-D032-274C7D5041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149474"/>
            <a:ext cx="9144000" cy="2329933"/>
          </a:xfrm>
        </p:spPr>
        <p:txBody>
          <a:bodyPr>
            <a:normAutofit fontScale="85000" lnSpcReduction="10000"/>
          </a:bodyPr>
          <a:lstStyle/>
          <a:p>
            <a:r>
              <a:rPr lang="ru-RU" sz="3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РАЗРАБОТКА И ПРОЕКТИРОВАНИЕ САЙТА</a:t>
            </a:r>
          </a:p>
          <a:p>
            <a:r>
              <a:rPr lang="ru-RU" sz="3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«</a:t>
            </a:r>
            <a:r>
              <a:rPr lang="en-US" sz="3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ANIBLOOM</a:t>
            </a:r>
            <a:r>
              <a:rPr lang="ru-RU" sz="3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»</a:t>
            </a:r>
          </a:p>
          <a:p>
            <a:r>
              <a:rPr lang="ru-RU" sz="2100" b="1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Курсовой проект</a:t>
            </a:r>
            <a:endParaRPr lang="en-US" sz="2100" b="1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ru-RU" sz="2100" b="1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ru-RU" sz="3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СПЕЦИАЛЬНОСТЬ 09.02.07 ИНФОРМАЦИОННЫЕ СИСТЕМЫ И ПРОГРАММИРОВАНИЕ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49F3CAA-1A64-28FB-2E71-2CF44275A57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085" y="251849"/>
            <a:ext cx="1826868" cy="1108820"/>
          </a:xfrm>
          <a:prstGeom prst="rect">
            <a:avLst/>
          </a:prstGeom>
          <a:scene3d>
            <a:camera prst="orthographicFront"/>
            <a:lightRig rig="threePt" dir="t"/>
          </a:scene3d>
          <a:sp3d prstMaterial="flat">
            <a:extrusionClr>
              <a:schemeClr val="bg1"/>
            </a:extrusionClr>
            <a:contourClr>
              <a:schemeClr val="bg1"/>
            </a:contourClr>
          </a:sp3d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ECCC261-376E-5E90-0F15-FE54232275E5}"/>
              </a:ext>
            </a:extLst>
          </p:cNvPr>
          <p:cNvSpPr txBox="1"/>
          <p:nvPr/>
        </p:nvSpPr>
        <p:spPr>
          <a:xfrm>
            <a:off x="5477470" y="6436281"/>
            <a:ext cx="14074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ТОМСК 2024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F56995-BC46-4F05-4BA0-944D6771D09B}"/>
              </a:ext>
            </a:extLst>
          </p:cNvPr>
          <p:cNvSpPr txBox="1"/>
          <p:nvPr/>
        </p:nvSpPr>
        <p:spPr>
          <a:xfrm>
            <a:off x="9311510" y="4343400"/>
            <a:ext cx="288049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Выполнили:</a:t>
            </a:r>
          </a:p>
          <a:p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Студенты группы 1912с</a:t>
            </a:r>
          </a:p>
          <a:p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Заикин В.А</a:t>
            </a:r>
          </a:p>
          <a:p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Рюгин А.И</a:t>
            </a:r>
            <a:endParaRPr lang="en-US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US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Руководитель КП</a:t>
            </a:r>
          </a:p>
          <a:p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Уляхин В.А</a:t>
            </a:r>
          </a:p>
        </p:txBody>
      </p:sp>
    </p:spTree>
    <p:extLst>
      <p:ext uri="{BB962C8B-B14F-4D97-AF65-F5344CB8AC3E}">
        <p14:creationId xmlns:p14="http://schemas.microsoft.com/office/powerpoint/2010/main" val="472798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  <p:bldP spid="6" grpId="0"/>
      <p:bldP spid="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1" y="152908"/>
            <a:ext cx="12192000" cy="1263189"/>
          </a:xfrm>
        </p:spPr>
        <p:txBody>
          <a:bodyPr>
            <a:noAutofit/>
          </a:bodyPr>
          <a:lstStyle/>
          <a:p>
            <a:pPr algn="ctr"/>
            <a:r>
              <a:rPr lang="ru-RU" sz="3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Диаграмма базы данных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699" y="152908"/>
            <a:ext cx="1779384" cy="1080000"/>
          </a:xfrm>
          <a:prstGeom prst="rect">
            <a:avLst/>
          </a:prstGeom>
          <a:scene3d>
            <a:camera prst="orthographicFront"/>
            <a:lightRig rig="threePt" dir="t"/>
          </a:scene3d>
          <a:sp3d prstMaterial="flat">
            <a:extrusionClr>
              <a:schemeClr val="bg1"/>
            </a:extrusionClr>
            <a:contourClr>
              <a:schemeClr val="bg1"/>
            </a:contourClr>
          </a:sp3d>
        </p:spPr>
      </p:pic>
      <p:sp>
        <p:nvSpPr>
          <p:cNvPr id="20" name="Нижний колонтитул 1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>
                <a:solidFill>
                  <a:schemeClr val="tx1"/>
                </a:solidFill>
              </a:rPr>
              <a:t>ТОМСКИЙ ЭКОНОМИКО-ПРОМЫШЛЕННЫЙ КОЛЛЕДЖ</a:t>
            </a:r>
          </a:p>
        </p:txBody>
      </p:sp>
      <p:sp>
        <p:nvSpPr>
          <p:cNvPr id="21" name="Номер слайда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6560E-F30D-42D5-ABFB-DA9BAE4EBC26}" type="slidenum">
              <a:rPr lang="ru-RU" smtClean="0"/>
              <a:t>10</a:t>
            </a:fld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7493D8C-B6E5-8001-0CCE-05F3D04688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4377" y="1500317"/>
            <a:ext cx="8883246" cy="4672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706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0" y="2797405"/>
            <a:ext cx="12192000" cy="1263189"/>
          </a:xfrm>
        </p:spPr>
        <p:txBody>
          <a:bodyPr>
            <a:noAutofit/>
          </a:bodyPr>
          <a:lstStyle/>
          <a:p>
            <a:pPr algn="ctr"/>
            <a:r>
              <a:rPr lang="ru-RU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Процесс создания </a:t>
            </a:r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API</a:t>
            </a:r>
            <a:endParaRPr lang="ru-RU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699" y="152908"/>
            <a:ext cx="1779384" cy="1080000"/>
          </a:xfrm>
          <a:prstGeom prst="rect">
            <a:avLst/>
          </a:prstGeom>
          <a:scene3d>
            <a:camera prst="orthographicFront"/>
            <a:lightRig rig="threePt" dir="t"/>
          </a:scene3d>
          <a:sp3d prstMaterial="flat">
            <a:extrusionClr>
              <a:schemeClr val="bg1"/>
            </a:extrusionClr>
            <a:contourClr>
              <a:schemeClr val="bg1"/>
            </a:contourClr>
          </a:sp3d>
        </p:spPr>
      </p:pic>
      <p:sp>
        <p:nvSpPr>
          <p:cNvPr id="20" name="Нижний колонтитул 1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>
                <a:solidFill>
                  <a:schemeClr val="tx1"/>
                </a:solidFill>
              </a:rPr>
              <a:t>ТОМСКИЙ ЭКОНОМИКО-ПРОМЫШЛЕННЫЙ КОЛЛЕДЖ</a:t>
            </a:r>
          </a:p>
        </p:txBody>
      </p:sp>
      <p:sp>
        <p:nvSpPr>
          <p:cNvPr id="21" name="Номер слайда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6560E-F30D-42D5-ABFB-DA9BAE4EBC26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26585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1" y="152908"/>
            <a:ext cx="12192000" cy="1263189"/>
          </a:xfrm>
        </p:spPr>
        <p:txBody>
          <a:bodyPr>
            <a:noAutofit/>
          </a:bodyPr>
          <a:lstStyle/>
          <a:p>
            <a:pPr algn="ctr"/>
            <a:r>
              <a:rPr lang="ru-RU" sz="3200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Автотесты</a:t>
            </a:r>
            <a:endParaRPr lang="ru-RU" sz="32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699" y="152908"/>
            <a:ext cx="1779384" cy="1080000"/>
          </a:xfrm>
          <a:prstGeom prst="rect">
            <a:avLst/>
          </a:prstGeom>
          <a:scene3d>
            <a:camera prst="orthographicFront"/>
            <a:lightRig rig="threePt" dir="t"/>
          </a:scene3d>
          <a:sp3d prstMaterial="flat">
            <a:extrusionClr>
              <a:schemeClr val="bg1"/>
            </a:extrusionClr>
            <a:contourClr>
              <a:schemeClr val="bg1"/>
            </a:contourClr>
          </a:sp3d>
        </p:spPr>
      </p:pic>
      <p:sp>
        <p:nvSpPr>
          <p:cNvPr id="20" name="Нижний колонтитул 1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>
                <a:solidFill>
                  <a:schemeClr val="tx1"/>
                </a:solidFill>
              </a:rPr>
              <a:t>ТОМСКИЙ ЭКОНОМИКО-ПРОМЫШЛЕННЫЙ КОЛЛЕДЖ</a:t>
            </a:r>
          </a:p>
        </p:txBody>
      </p:sp>
      <p:sp>
        <p:nvSpPr>
          <p:cNvPr id="21" name="Номер слайда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6560E-F30D-42D5-ABFB-DA9BAE4EBC26}" type="slidenum">
              <a:rPr lang="ru-RU" smtClean="0"/>
              <a:t>12</a:t>
            </a:fld>
            <a:endParaRPr lang="ru-RU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2FD0527A-2079-D4F9-F177-87E8B991E7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7424" y="1104382"/>
            <a:ext cx="7257151" cy="4875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733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F3CE1B-D3A1-72E4-2387-ACA4EDFC87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52687" y="421719"/>
            <a:ext cx="9144000" cy="1087437"/>
          </a:xfrm>
        </p:spPr>
        <p:txBody>
          <a:bodyPr>
            <a:normAutofit/>
          </a:bodyPr>
          <a:lstStyle/>
          <a:p>
            <a:endParaRPr lang="ru-RU" sz="2400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BAF513A-76B7-312B-D032-274C7D5041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009662"/>
            <a:ext cx="9144000" cy="782409"/>
          </a:xfrm>
        </p:spPr>
        <p:txBody>
          <a:bodyPr>
            <a:normAutofit lnSpcReduction="10000"/>
          </a:bodyPr>
          <a:lstStyle/>
          <a:p>
            <a:r>
              <a:rPr lang="en-US" sz="5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FRONT-</a:t>
            </a:r>
            <a:r>
              <a:rPr lang="ru-RU" sz="5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РАЗРАБОТКА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49F3CAA-1A64-28FB-2E71-2CF44275A57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26" y="335438"/>
            <a:ext cx="2075948" cy="1260000"/>
          </a:xfrm>
          <a:prstGeom prst="rect">
            <a:avLst/>
          </a:prstGeom>
          <a:scene3d>
            <a:camera prst="orthographicFront"/>
            <a:lightRig rig="threePt" dir="t"/>
          </a:scene3d>
          <a:sp3d prstMaterial="flat">
            <a:extrusionClr>
              <a:schemeClr val="bg1"/>
            </a:extrusionClr>
            <a:contourClr>
              <a:schemeClr val="bg1"/>
            </a:contourClr>
          </a:sp3d>
        </p:spPr>
      </p:pic>
    </p:spTree>
    <p:extLst>
      <p:ext uri="{BB962C8B-B14F-4D97-AF65-F5344CB8AC3E}">
        <p14:creationId xmlns:p14="http://schemas.microsoft.com/office/powerpoint/2010/main" val="3670902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1" y="152908"/>
            <a:ext cx="12192000" cy="1263189"/>
          </a:xfrm>
        </p:spPr>
        <p:txBody>
          <a:bodyPr>
            <a:noAutofit/>
          </a:bodyPr>
          <a:lstStyle/>
          <a:p>
            <a:pPr algn="ctr"/>
            <a:r>
              <a:rPr lang="ru-RU" sz="3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Функционал сайта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699" y="152908"/>
            <a:ext cx="1779384" cy="1080000"/>
          </a:xfrm>
          <a:prstGeom prst="rect">
            <a:avLst/>
          </a:prstGeom>
          <a:scene3d>
            <a:camera prst="orthographicFront"/>
            <a:lightRig rig="threePt" dir="t"/>
          </a:scene3d>
          <a:sp3d prstMaterial="flat">
            <a:extrusionClr>
              <a:schemeClr val="bg1"/>
            </a:extrusionClr>
            <a:contourClr>
              <a:schemeClr val="bg1"/>
            </a:contourClr>
          </a:sp3d>
        </p:spPr>
      </p:pic>
      <p:sp>
        <p:nvSpPr>
          <p:cNvPr id="20" name="Нижний колонтитул 1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ТОМСКИЙ ЭКОНОМИКО-ПРОМЫШЛЕННЫЙ КОЛЛЕДЖ</a:t>
            </a:r>
          </a:p>
        </p:txBody>
      </p:sp>
      <p:sp>
        <p:nvSpPr>
          <p:cNvPr id="21" name="Номер слайда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6560E-F30D-42D5-ABFB-DA9BAE4EBC26}" type="slidenum">
              <a:rPr lang="ru-RU" smtClean="0"/>
              <a:t>14</a:t>
            </a:fld>
            <a:endParaRPr lang="ru-RU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3082687-FD8E-4F0C-A0EA-82B866AE32F0}"/>
              </a:ext>
            </a:extLst>
          </p:cNvPr>
          <p:cNvSpPr txBox="1"/>
          <p:nvPr/>
        </p:nvSpPr>
        <p:spPr>
          <a:xfrm>
            <a:off x="550505" y="1416097"/>
            <a:ext cx="969095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МОДАЛЬНОЕ ОКОШКО, ГОВОРЯЩЕЕ ОБ ОШИБКЕ ИЛИ УСПЕХЕ: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EE71AE4-AB5F-A599-04B7-ED875438F7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8655" y="4735599"/>
            <a:ext cx="5694690" cy="961205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5D82C03-62B4-861B-A931-69BEA0C525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8655" y="2161396"/>
            <a:ext cx="5663060" cy="121610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2F42829-6401-4431-B6C2-BD7A904CB194}"/>
              </a:ext>
            </a:extLst>
          </p:cNvPr>
          <p:cNvSpPr txBox="1"/>
          <p:nvPr/>
        </p:nvSpPr>
        <p:spPr>
          <a:xfrm>
            <a:off x="5555207" y="3764163"/>
            <a:ext cx="108158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ru-RU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ИЛИ</a:t>
            </a:r>
          </a:p>
        </p:txBody>
      </p:sp>
    </p:spTree>
    <p:extLst>
      <p:ext uri="{BB962C8B-B14F-4D97-AF65-F5344CB8AC3E}">
        <p14:creationId xmlns:p14="http://schemas.microsoft.com/office/powerpoint/2010/main" val="1894220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1" y="213157"/>
            <a:ext cx="12192000" cy="1263189"/>
          </a:xfrm>
        </p:spPr>
        <p:txBody>
          <a:bodyPr>
            <a:noAutofit/>
          </a:bodyPr>
          <a:lstStyle/>
          <a:p>
            <a:pPr algn="ctr"/>
            <a:r>
              <a:rPr lang="ru-RU" sz="3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Итог: Главная-1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699" y="152908"/>
            <a:ext cx="1779384" cy="1080000"/>
          </a:xfrm>
          <a:prstGeom prst="rect">
            <a:avLst/>
          </a:prstGeom>
          <a:scene3d>
            <a:camera prst="orthographicFront"/>
            <a:lightRig rig="threePt" dir="t"/>
          </a:scene3d>
          <a:sp3d prstMaterial="flat">
            <a:extrusionClr>
              <a:schemeClr val="bg1"/>
            </a:extrusionClr>
            <a:contourClr>
              <a:schemeClr val="bg1"/>
            </a:contourClr>
          </a:sp3d>
        </p:spPr>
      </p:pic>
      <p:sp>
        <p:nvSpPr>
          <p:cNvPr id="20" name="Нижний колонтитул 1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>
                <a:solidFill>
                  <a:schemeClr val="tx1"/>
                </a:solidFill>
              </a:rPr>
              <a:t>ТОМСКИЙ ЭКОНОМИКО-ПРОМЫШЛЕННЫЙ КОЛЛЕДЖ</a:t>
            </a:r>
          </a:p>
        </p:txBody>
      </p:sp>
      <p:sp>
        <p:nvSpPr>
          <p:cNvPr id="21" name="Номер слайда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6560E-F30D-42D5-ABFB-DA9BAE4EBC26}" type="slidenum">
              <a:rPr lang="ru-RU" smtClean="0"/>
              <a:t>15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F2F5B3F-9D2D-2CEF-609C-2064085B14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5889" y="1342696"/>
            <a:ext cx="8040222" cy="4715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328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1" y="213157"/>
            <a:ext cx="12192000" cy="1263189"/>
          </a:xfrm>
        </p:spPr>
        <p:txBody>
          <a:bodyPr>
            <a:noAutofit/>
          </a:bodyPr>
          <a:lstStyle/>
          <a:p>
            <a:pPr algn="ctr"/>
            <a:r>
              <a:rPr lang="ru-RU" sz="3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Итог: Главная-2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699" y="152908"/>
            <a:ext cx="1779384" cy="1080000"/>
          </a:xfrm>
          <a:prstGeom prst="rect">
            <a:avLst/>
          </a:prstGeom>
          <a:scene3d>
            <a:camera prst="orthographicFront"/>
            <a:lightRig rig="threePt" dir="t"/>
          </a:scene3d>
          <a:sp3d prstMaterial="flat">
            <a:extrusionClr>
              <a:schemeClr val="bg1"/>
            </a:extrusionClr>
            <a:contourClr>
              <a:schemeClr val="bg1"/>
            </a:contourClr>
          </a:sp3d>
        </p:spPr>
      </p:pic>
      <p:sp>
        <p:nvSpPr>
          <p:cNvPr id="20" name="Нижний колонтитул 1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>
                <a:solidFill>
                  <a:schemeClr val="tx1"/>
                </a:solidFill>
              </a:rPr>
              <a:t>ТОМСКИЙ ЭКОНОМИКО-ПРОМЫШЛЕННЫЙ КОЛЛЕДЖ</a:t>
            </a:r>
          </a:p>
        </p:txBody>
      </p:sp>
      <p:sp>
        <p:nvSpPr>
          <p:cNvPr id="21" name="Номер слайда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6560E-F30D-42D5-ABFB-DA9BAE4EBC26}" type="slidenum">
              <a:rPr lang="ru-RU" smtClean="0"/>
              <a:t>16</a:t>
            </a:fld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6077A4B-A7B7-E1B2-3063-FDC50BC6AD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1087" y="1353271"/>
            <a:ext cx="10029825" cy="4639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651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1" y="213157"/>
            <a:ext cx="12192000" cy="1263189"/>
          </a:xfrm>
        </p:spPr>
        <p:txBody>
          <a:bodyPr>
            <a:noAutofit/>
          </a:bodyPr>
          <a:lstStyle/>
          <a:p>
            <a:pPr algn="ctr"/>
            <a:r>
              <a:rPr lang="ru-RU" sz="3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Итог: Авторизация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699" y="152908"/>
            <a:ext cx="1779384" cy="1080000"/>
          </a:xfrm>
          <a:prstGeom prst="rect">
            <a:avLst/>
          </a:prstGeom>
          <a:scene3d>
            <a:camera prst="orthographicFront"/>
            <a:lightRig rig="threePt" dir="t"/>
          </a:scene3d>
          <a:sp3d prstMaterial="flat">
            <a:extrusionClr>
              <a:schemeClr val="bg1"/>
            </a:extrusionClr>
            <a:contourClr>
              <a:schemeClr val="bg1"/>
            </a:contourClr>
          </a:sp3d>
        </p:spPr>
      </p:pic>
      <p:sp>
        <p:nvSpPr>
          <p:cNvPr id="20" name="Нижний колонтитул 1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>
                <a:solidFill>
                  <a:schemeClr val="tx1"/>
                </a:solidFill>
              </a:rPr>
              <a:t>ТОМСКИЙ ЭКОНОМИКО-ПРОМЫШЛЕННЫЙ КОЛЛЕДЖ</a:t>
            </a:r>
          </a:p>
        </p:txBody>
      </p:sp>
      <p:sp>
        <p:nvSpPr>
          <p:cNvPr id="21" name="Номер слайда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6560E-F30D-42D5-ABFB-DA9BAE4EBC26}" type="slidenum">
              <a:rPr lang="ru-RU" smtClean="0"/>
              <a:t>17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E88E5A8-0803-4FC6-6C84-D54611B5F7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3126" y="1232908"/>
            <a:ext cx="7145747" cy="5106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413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1" y="213157"/>
            <a:ext cx="12192000" cy="1263189"/>
          </a:xfrm>
        </p:spPr>
        <p:txBody>
          <a:bodyPr>
            <a:noAutofit/>
          </a:bodyPr>
          <a:lstStyle/>
          <a:p>
            <a:pPr algn="ctr"/>
            <a:r>
              <a:rPr lang="ru-RU" sz="3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Итог: Регистрация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699" y="152908"/>
            <a:ext cx="1779384" cy="1080000"/>
          </a:xfrm>
          <a:prstGeom prst="rect">
            <a:avLst/>
          </a:prstGeom>
          <a:scene3d>
            <a:camera prst="orthographicFront"/>
            <a:lightRig rig="threePt" dir="t"/>
          </a:scene3d>
          <a:sp3d prstMaterial="flat">
            <a:extrusionClr>
              <a:schemeClr val="bg1"/>
            </a:extrusionClr>
            <a:contourClr>
              <a:schemeClr val="bg1"/>
            </a:contourClr>
          </a:sp3d>
        </p:spPr>
      </p:pic>
      <p:sp>
        <p:nvSpPr>
          <p:cNvPr id="20" name="Нижний колонтитул 1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>
                <a:solidFill>
                  <a:schemeClr val="tx1"/>
                </a:solidFill>
              </a:rPr>
              <a:t>ТОМСКИЙ ЭКОНОМИКО-ПРОМЫШЛЕННЫЙ КОЛЛЕДЖ</a:t>
            </a:r>
          </a:p>
        </p:txBody>
      </p:sp>
      <p:sp>
        <p:nvSpPr>
          <p:cNvPr id="21" name="Номер слайда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6560E-F30D-42D5-ABFB-DA9BAE4EBC26}" type="slidenum">
              <a:rPr lang="ru-RU" smtClean="0"/>
              <a:t>18</a:t>
            </a:fld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4B05092-C9E3-FE85-DC54-D769A88DEB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6956" y="1232908"/>
            <a:ext cx="6938088" cy="5096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798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1" y="213157"/>
            <a:ext cx="12192000" cy="1263189"/>
          </a:xfrm>
        </p:spPr>
        <p:txBody>
          <a:bodyPr>
            <a:noAutofit/>
          </a:bodyPr>
          <a:lstStyle/>
          <a:p>
            <a:pPr algn="ctr"/>
            <a:r>
              <a:rPr lang="ru-RU" sz="3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Итог: Страница админ-панели-1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699" y="152908"/>
            <a:ext cx="1779384" cy="1080000"/>
          </a:xfrm>
          <a:prstGeom prst="rect">
            <a:avLst/>
          </a:prstGeom>
          <a:scene3d>
            <a:camera prst="orthographicFront"/>
            <a:lightRig rig="threePt" dir="t"/>
          </a:scene3d>
          <a:sp3d prstMaterial="flat">
            <a:extrusionClr>
              <a:schemeClr val="bg1"/>
            </a:extrusionClr>
            <a:contourClr>
              <a:schemeClr val="bg1"/>
            </a:contourClr>
          </a:sp3d>
        </p:spPr>
      </p:pic>
      <p:sp>
        <p:nvSpPr>
          <p:cNvPr id="20" name="Нижний колонтитул 1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>
                <a:solidFill>
                  <a:schemeClr val="tx1"/>
                </a:solidFill>
              </a:rPr>
              <a:t>ТОМСКИЙ ЭКОНОМИКО-ПРОМЫШЛЕННЫЙ КОЛЛЕДЖ</a:t>
            </a:r>
          </a:p>
        </p:txBody>
      </p:sp>
      <p:sp>
        <p:nvSpPr>
          <p:cNvPr id="21" name="Номер слайда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6560E-F30D-42D5-ABFB-DA9BAE4EBC26}" type="slidenum">
              <a:rPr lang="ru-RU" smtClean="0"/>
              <a:t>19</a:t>
            </a:fld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866B09A-AB09-1C0F-34A8-91DD927035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1079" y="1333706"/>
            <a:ext cx="6129842" cy="472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630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1" y="152908"/>
            <a:ext cx="12192000" cy="1263189"/>
          </a:xfrm>
        </p:spPr>
        <p:txBody>
          <a:bodyPr>
            <a:noAutofit/>
          </a:bodyPr>
          <a:lstStyle/>
          <a:p>
            <a:pPr algn="ctr"/>
            <a:r>
              <a:rPr lang="ru-RU" sz="3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Цель и задачи курсового проекта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699" y="152908"/>
            <a:ext cx="1779384" cy="1080000"/>
          </a:xfrm>
          <a:prstGeom prst="rect">
            <a:avLst/>
          </a:prstGeom>
          <a:scene3d>
            <a:camera prst="orthographicFront"/>
            <a:lightRig rig="threePt" dir="t"/>
          </a:scene3d>
          <a:sp3d prstMaterial="flat">
            <a:extrusionClr>
              <a:schemeClr val="bg1"/>
            </a:extrusionClr>
            <a:contourClr>
              <a:schemeClr val="bg1"/>
            </a:contourClr>
          </a:sp3d>
        </p:spPr>
      </p:pic>
      <p:sp>
        <p:nvSpPr>
          <p:cNvPr id="20" name="Нижний колонтитул 1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>
                <a:solidFill>
                  <a:schemeClr val="accent4">
                    <a:lumMod val="50000"/>
                  </a:schemeClr>
                </a:solidFill>
              </a:rPr>
              <a:t>ТОМСКИЙ ЭКОНОМИКО-ПРОМЫШЛЕННЫЙ КОЛЛЕДЖ</a:t>
            </a:r>
          </a:p>
        </p:txBody>
      </p:sp>
      <p:sp>
        <p:nvSpPr>
          <p:cNvPr id="21" name="Номер слайда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6560E-F30D-42D5-ABFB-DA9BAE4EBC26}" type="slidenum">
              <a:rPr lang="ru-RU" smtClean="0"/>
              <a:t>2</a:t>
            </a:fld>
            <a:endParaRPr lang="ru-RU"/>
          </a:p>
        </p:txBody>
      </p:sp>
      <p:sp>
        <p:nvSpPr>
          <p:cNvPr id="24" name="Нижний колонтитул 19">
            <a:extLst>
              <a:ext uri="{FF2B5EF4-FFF2-40B4-BE49-F238E27FC236}">
                <a16:creationId xmlns:a16="http://schemas.microsoft.com/office/drawing/2014/main" id="{E759BF4B-54D7-2485-394D-859671ECA84A}"/>
              </a:ext>
            </a:extLst>
          </p:cNvPr>
          <p:cNvSpPr txBox="1">
            <a:spLocks/>
          </p:cNvSpPr>
          <p:nvPr/>
        </p:nvSpPr>
        <p:spPr>
          <a:xfrm>
            <a:off x="1065391" y="1775361"/>
            <a:ext cx="102884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sz="2400" b="1" dirty="0">
                <a:solidFill>
                  <a:schemeClr val="tx1"/>
                </a:solidFill>
              </a:rPr>
              <a:t>ЦЕЛЬ КУРСОВОГО ПРОЕКТА – проектирование и разработка сайта «</a:t>
            </a:r>
            <a:r>
              <a:rPr lang="en-US" sz="2400" b="1" dirty="0" err="1">
                <a:solidFill>
                  <a:schemeClr val="tx1"/>
                </a:solidFill>
              </a:rPr>
              <a:t>Anibloom</a:t>
            </a:r>
            <a:r>
              <a:rPr lang="ru-RU" sz="2400" b="1" dirty="0">
                <a:solidFill>
                  <a:schemeClr val="tx1"/>
                </a:solidFill>
              </a:rPr>
              <a:t>»</a:t>
            </a:r>
          </a:p>
        </p:txBody>
      </p:sp>
      <p:sp>
        <p:nvSpPr>
          <p:cNvPr id="5" name="Нижний колонтитул 19">
            <a:extLst>
              <a:ext uri="{FF2B5EF4-FFF2-40B4-BE49-F238E27FC236}">
                <a16:creationId xmlns:a16="http://schemas.microsoft.com/office/drawing/2014/main" id="{5B6FADED-1457-8A1D-AA51-48323B3F2001}"/>
              </a:ext>
            </a:extLst>
          </p:cNvPr>
          <p:cNvSpPr txBox="1">
            <a:spLocks/>
          </p:cNvSpPr>
          <p:nvPr/>
        </p:nvSpPr>
        <p:spPr>
          <a:xfrm>
            <a:off x="1065387" y="2501552"/>
            <a:ext cx="43495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sz="2400" b="1" dirty="0">
                <a:solidFill>
                  <a:schemeClr val="tx1"/>
                </a:solidFill>
              </a:rPr>
              <a:t>ЗАДАЧИ КУРСОВОГО ПРОЕКТА:</a:t>
            </a:r>
          </a:p>
        </p:txBody>
      </p:sp>
      <p:sp>
        <p:nvSpPr>
          <p:cNvPr id="8" name="Нижний колонтитул 19">
            <a:extLst>
              <a:ext uri="{FF2B5EF4-FFF2-40B4-BE49-F238E27FC236}">
                <a16:creationId xmlns:a16="http://schemas.microsoft.com/office/drawing/2014/main" id="{4E5C0C5B-57D7-2CBC-8254-7FAA22D31C54}"/>
              </a:ext>
            </a:extLst>
          </p:cNvPr>
          <p:cNvSpPr txBox="1">
            <a:spLocks/>
          </p:cNvSpPr>
          <p:nvPr/>
        </p:nvSpPr>
        <p:spPr>
          <a:xfrm>
            <a:off x="1065389" y="2313294"/>
            <a:ext cx="4792485" cy="1244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+mj-lt"/>
              <a:buAutoNum type="arabicPeriod"/>
            </a:pPr>
            <a:endParaRPr lang="ru-RU" sz="2000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D5951B-8325-CC06-D95E-79D307F9E711}"/>
              </a:ext>
            </a:extLst>
          </p:cNvPr>
          <p:cNvSpPr txBox="1"/>
          <p:nvPr/>
        </p:nvSpPr>
        <p:spPr>
          <a:xfrm>
            <a:off x="1065388" y="2999094"/>
            <a:ext cx="421481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ru-RU" sz="2000" dirty="0"/>
              <a:t>Проектирование </a:t>
            </a:r>
            <a:r>
              <a:rPr lang="en-US" sz="2000" dirty="0"/>
              <a:t>API </a:t>
            </a:r>
            <a:r>
              <a:rPr lang="ru-RU" sz="2000" dirty="0"/>
              <a:t>сайта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2000" dirty="0"/>
              <a:t>Проектирование макета сайта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2000" dirty="0"/>
              <a:t>Вёрстка страниц сайта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2000" dirty="0"/>
              <a:t>Разработка функционала сайта</a:t>
            </a:r>
          </a:p>
        </p:txBody>
      </p:sp>
    </p:spTree>
    <p:extLst>
      <p:ext uri="{BB962C8B-B14F-4D97-AF65-F5344CB8AC3E}">
        <p14:creationId xmlns:p14="http://schemas.microsoft.com/office/powerpoint/2010/main" val="4140806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1" y="213157"/>
            <a:ext cx="12192000" cy="1263189"/>
          </a:xfrm>
        </p:spPr>
        <p:txBody>
          <a:bodyPr>
            <a:noAutofit/>
          </a:bodyPr>
          <a:lstStyle/>
          <a:p>
            <a:pPr algn="ctr"/>
            <a:r>
              <a:rPr lang="ru-RU" sz="3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Итог: Страница админ-панели-2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699" y="152908"/>
            <a:ext cx="1779384" cy="1080000"/>
          </a:xfrm>
          <a:prstGeom prst="rect">
            <a:avLst/>
          </a:prstGeom>
          <a:scene3d>
            <a:camera prst="orthographicFront"/>
            <a:lightRig rig="threePt" dir="t"/>
          </a:scene3d>
          <a:sp3d prstMaterial="flat">
            <a:extrusionClr>
              <a:schemeClr val="bg1"/>
            </a:extrusionClr>
            <a:contourClr>
              <a:schemeClr val="bg1"/>
            </a:contourClr>
          </a:sp3d>
        </p:spPr>
      </p:pic>
      <p:sp>
        <p:nvSpPr>
          <p:cNvPr id="20" name="Нижний колонтитул 1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>
                <a:solidFill>
                  <a:schemeClr val="tx1"/>
                </a:solidFill>
              </a:rPr>
              <a:t>ТОМСКИЙ ЭКОНОМИКО-ПРОМЫШЛЕННЫЙ КОЛЛЕДЖ</a:t>
            </a:r>
          </a:p>
        </p:txBody>
      </p:sp>
      <p:sp>
        <p:nvSpPr>
          <p:cNvPr id="21" name="Номер слайда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6560E-F30D-42D5-ABFB-DA9BAE4EBC26}" type="slidenum">
              <a:rPr lang="ru-RU" smtClean="0"/>
              <a:t>20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0C97E6A-7FE5-DC27-6825-BB5ED7803C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6541" y="1476346"/>
            <a:ext cx="7478917" cy="4196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164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1" y="213157"/>
            <a:ext cx="12192000" cy="1263189"/>
          </a:xfrm>
        </p:spPr>
        <p:txBody>
          <a:bodyPr>
            <a:noAutofit/>
          </a:bodyPr>
          <a:lstStyle/>
          <a:p>
            <a:pPr algn="r"/>
            <a:r>
              <a:rPr lang="ru-RU" sz="3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Итог: Просмотр товаров конкретной категории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699" y="152908"/>
            <a:ext cx="1779384" cy="1080000"/>
          </a:xfrm>
          <a:prstGeom prst="rect">
            <a:avLst/>
          </a:prstGeom>
          <a:scene3d>
            <a:camera prst="orthographicFront"/>
            <a:lightRig rig="threePt" dir="t"/>
          </a:scene3d>
          <a:sp3d prstMaterial="flat">
            <a:extrusionClr>
              <a:schemeClr val="bg1"/>
            </a:extrusionClr>
            <a:contourClr>
              <a:schemeClr val="bg1"/>
            </a:contourClr>
          </a:sp3d>
        </p:spPr>
      </p:pic>
      <p:sp>
        <p:nvSpPr>
          <p:cNvPr id="20" name="Нижний колонтитул 1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>
                <a:solidFill>
                  <a:schemeClr val="tx1"/>
                </a:solidFill>
              </a:rPr>
              <a:t>ТОМСКИЙ ЭКОНОМИКО-ПРОМЫШЛЕННЫЙ КОЛЛЕДЖ</a:t>
            </a:r>
          </a:p>
        </p:txBody>
      </p:sp>
      <p:sp>
        <p:nvSpPr>
          <p:cNvPr id="21" name="Номер слайда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6560E-F30D-42D5-ABFB-DA9BAE4EBC26}" type="slidenum">
              <a:rPr lang="ru-RU" smtClean="0"/>
              <a:t>21</a:t>
            </a:fld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1B13768-D0D0-731C-AA25-652AC393DD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3620" y="1476346"/>
            <a:ext cx="6504760" cy="4717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811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1955083" y="213157"/>
            <a:ext cx="10236918" cy="1263189"/>
          </a:xfrm>
        </p:spPr>
        <p:txBody>
          <a:bodyPr>
            <a:noAutofit/>
          </a:bodyPr>
          <a:lstStyle/>
          <a:p>
            <a:pPr algn="ctr"/>
            <a:r>
              <a:rPr lang="ru-RU" sz="3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Итог: Просмотр конкретного товара и его отзывов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699" y="152908"/>
            <a:ext cx="1779384" cy="1080000"/>
          </a:xfrm>
          <a:prstGeom prst="rect">
            <a:avLst/>
          </a:prstGeom>
          <a:scene3d>
            <a:camera prst="orthographicFront"/>
            <a:lightRig rig="threePt" dir="t"/>
          </a:scene3d>
          <a:sp3d prstMaterial="flat">
            <a:extrusionClr>
              <a:schemeClr val="bg1"/>
            </a:extrusionClr>
            <a:contourClr>
              <a:schemeClr val="bg1"/>
            </a:contourClr>
          </a:sp3d>
        </p:spPr>
      </p:pic>
      <p:sp>
        <p:nvSpPr>
          <p:cNvPr id="20" name="Нижний колонтитул 1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>
                <a:solidFill>
                  <a:schemeClr val="tx1"/>
                </a:solidFill>
              </a:rPr>
              <a:t>ТОМСКИЙ ЭКОНОМИКО-ПРОМЫШЛЕННЫЙ КОЛЛЕДЖ</a:t>
            </a:r>
          </a:p>
        </p:txBody>
      </p:sp>
      <p:sp>
        <p:nvSpPr>
          <p:cNvPr id="21" name="Номер слайда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6560E-F30D-42D5-ABFB-DA9BAE4EBC26}" type="slidenum">
              <a:rPr lang="ru-RU" smtClean="0"/>
              <a:t>22</a:t>
            </a:fld>
            <a:endParaRPr lang="ru-RU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C53B9533-F686-0598-33B0-86769A27EC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0226" y="1373503"/>
            <a:ext cx="6211547" cy="4947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308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1" y="213157"/>
            <a:ext cx="12192000" cy="1263189"/>
          </a:xfrm>
        </p:spPr>
        <p:txBody>
          <a:bodyPr>
            <a:noAutofit/>
          </a:bodyPr>
          <a:lstStyle/>
          <a:p>
            <a:pPr algn="ctr"/>
            <a:r>
              <a:rPr lang="ru-RU" sz="3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Итог: Страница для создания товара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699" y="152908"/>
            <a:ext cx="1779384" cy="1080000"/>
          </a:xfrm>
          <a:prstGeom prst="rect">
            <a:avLst/>
          </a:prstGeom>
          <a:scene3d>
            <a:camera prst="orthographicFront"/>
            <a:lightRig rig="threePt" dir="t"/>
          </a:scene3d>
          <a:sp3d prstMaterial="flat">
            <a:extrusionClr>
              <a:schemeClr val="bg1"/>
            </a:extrusionClr>
            <a:contourClr>
              <a:schemeClr val="bg1"/>
            </a:contourClr>
          </a:sp3d>
        </p:spPr>
      </p:pic>
      <p:sp>
        <p:nvSpPr>
          <p:cNvPr id="20" name="Нижний колонтитул 1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>
                <a:solidFill>
                  <a:schemeClr val="tx1"/>
                </a:solidFill>
              </a:rPr>
              <a:t>ТОМСКИЙ ЭКОНОМИКО-ПРОМЫШЛЕННЫЙ КОЛЛЕДЖ</a:t>
            </a:r>
          </a:p>
        </p:txBody>
      </p:sp>
      <p:sp>
        <p:nvSpPr>
          <p:cNvPr id="21" name="Номер слайда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6560E-F30D-42D5-ABFB-DA9BAE4EBC26}" type="slidenum">
              <a:rPr lang="ru-RU" smtClean="0"/>
              <a:t>23</a:t>
            </a:fld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5086941-CBD2-831F-4DCC-F581F30BDC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1216" y="1232908"/>
            <a:ext cx="8089568" cy="4759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464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1955083" y="213157"/>
            <a:ext cx="10236917" cy="1263189"/>
          </a:xfrm>
        </p:spPr>
        <p:txBody>
          <a:bodyPr>
            <a:noAutofit/>
          </a:bodyPr>
          <a:lstStyle/>
          <a:p>
            <a:pPr algn="ctr"/>
            <a:r>
              <a:rPr lang="ru-RU" sz="3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Итог: Страница для редактирования товара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699" y="152908"/>
            <a:ext cx="1779384" cy="1080000"/>
          </a:xfrm>
          <a:prstGeom prst="rect">
            <a:avLst/>
          </a:prstGeom>
          <a:scene3d>
            <a:camera prst="orthographicFront"/>
            <a:lightRig rig="threePt" dir="t"/>
          </a:scene3d>
          <a:sp3d prstMaterial="flat">
            <a:extrusionClr>
              <a:schemeClr val="bg1"/>
            </a:extrusionClr>
            <a:contourClr>
              <a:schemeClr val="bg1"/>
            </a:contourClr>
          </a:sp3d>
        </p:spPr>
      </p:pic>
      <p:sp>
        <p:nvSpPr>
          <p:cNvPr id="20" name="Нижний колонтитул 1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>
                <a:solidFill>
                  <a:schemeClr val="tx1"/>
                </a:solidFill>
              </a:rPr>
              <a:t>ТОМСКИЙ ЭКОНОМИКО-ПРОМЫШЛЕННЫЙ КОЛЛЕДЖ</a:t>
            </a:r>
          </a:p>
        </p:txBody>
      </p:sp>
      <p:sp>
        <p:nvSpPr>
          <p:cNvPr id="21" name="Номер слайда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6560E-F30D-42D5-ABFB-DA9BAE4EBC26}" type="slidenum">
              <a:rPr lang="ru-RU" smtClean="0"/>
              <a:t>24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0E5816F-1FF5-7560-C462-084E86F832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9184" y="1345605"/>
            <a:ext cx="6053632" cy="5010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271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995081" y="213157"/>
            <a:ext cx="11196919" cy="1263189"/>
          </a:xfrm>
        </p:spPr>
        <p:txBody>
          <a:bodyPr>
            <a:noAutofit/>
          </a:bodyPr>
          <a:lstStyle/>
          <a:p>
            <a:pPr algn="ctr"/>
            <a:r>
              <a:rPr lang="ru-RU" sz="3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Итог: Просмотр своего профиля и заказов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699" y="152908"/>
            <a:ext cx="1779384" cy="1080000"/>
          </a:xfrm>
          <a:prstGeom prst="rect">
            <a:avLst/>
          </a:prstGeom>
          <a:scene3d>
            <a:camera prst="orthographicFront"/>
            <a:lightRig rig="threePt" dir="t"/>
          </a:scene3d>
          <a:sp3d prstMaterial="flat">
            <a:extrusionClr>
              <a:schemeClr val="bg1"/>
            </a:extrusionClr>
            <a:contourClr>
              <a:schemeClr val="bg1"/>
            </a:contourClr>
          </a:sp3d>
        </p:spPr>
      </p:pic>
      <p:sp>
        <p:nvSpPr>
          <p:cNvPr id="20" name="Нижний колонтитул 1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>
                <a:solidFill>
                  <a:schemeClr val="tx1"/>
                </a:solidFill>
              </a:rPr>
              <a:t>ТОМСКИЙ ЭКОНОМИКО-ПРОМЫШЛЕННЫЙ КОЛЛЕДЖ</a:t>
            </a:r>
          </a:p>
        </p:txBody>
      </p:sp>
      <p:sp>
        <p:nvSpPr>
          <p:cNvPr id="21" name="Номер слайда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6560E-F30D-42D5-ABFB-DA9BAE4EBC26}" type="slidenum">
              <a:rPr lang="ru-RU" smtClean="0"/>
              <a:t>25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0609451-8774-1F9A-C90F-116F942FBA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2864" y="1476346"/>
            <a:ext cx="7106272" cy="4858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419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1627095" y="213157"/>
            <a:ext cx="10564906" cy="1263189"/>
          </a:xfrm>
        </p:spPr>
        <p:txBody>
          <a:bodyPr>
            <a:noAutofit/>
          </a:bodyPr>
          <a:lstStyle/>
          <a:p>
            <a:pPr algn="ctr"/>
            <a:r>
              <a:rPr lang="ru-RU" sz="3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Итог: Страница для редактирования профиля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699" y="152908"/>
            <a:ext cx="1779384" cy="1080000"/>
          </a:xfrm>
          <a:prstGeom prst="rect">
            <a:avLst/>
          </a:prstGeom>
          <a:scene3d>
            <a:camera prst="orthographicFront"/>
            <a:lightRig rig="threePt" dir="t"/>
          </a:scene3d>
          <a:sp3d prstMaterial="flat">
            <a:extrusionClr>
              <a:schemeClr val="bg1"/>
            </a:extrusionClr>
            <a:contourClr>
              <a:schemeClr val="bg1"/>
            </a:contourClr>
          </a:sp3d>
        </p:spPr>
      </p:pic>
      <p:sp>
        <p:nvSpPr>
          <p:cNvPr id="20" name="Нижний колонтитул 1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>
                <a:solidFill>
                  <a:schemeClr val="tx1"/>
                </a:solidFill>
              </a:rPr>
              <a:t>ТОМСКИЙ ЭКОНОМИКО-ПРОМЫШЛЕННЫЙ КОЛЛЕДЖ</a:t>
            </a:r>
          </a:p>
        </p:txBody>
      </p:sp>
      <p:sp>
        <p:nvSpPr>
          <p:cNvPr id="21" name="Номер слайда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6560E-F30D-42D5-ABFB-DA9BAE4EBC26}" type="slidenum">
              <a:rPr lang="ru-RU" smtClean="0"/>
              <a:t>26</a:t>
            </a:fld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A734889-CF41-0B0A-2DE0-853DEDF9F5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0092" y="1419299"/>
            <a:ext cx="6391816" cy="4994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413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1955083" y="213157"/>
            <a:ext cx="10236917" cy="1263189"/>
          </a:xfrm>
        </p:spPr>
        <p:txBody>
          <a:bodyPr>
            <a:noAutofit/>
          </a:bodyPr>
          <a:lstStyle/>
          <a:p>
            <a:pPr algn="ctr"/>
            <a:r>
              <a:rPr lang="ru-RU" sz="3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Итог: Просмотр корзины и оформление заказа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699" y="152908"/>
            <a:ext cx="1779384" cy="1080000"/>
          </a:xfrm>
          <a:prstGeom prst="rect">
            <a:avLst/>
          </a:prstGeom>
          <a:scene3d>
            <a:camera prst="orthographicFront"/>
            <a:lightRig rig="threePt" dir="t"/>
          </a:scene3d>
          <a:sp3d prstMaterial="flat">
            <a:extrusionClr>
              <a:schemeClr val="bg1"/>
            </a:extrusionClr>
            <a:contourClr>
              <a:schemeClr val="bg1"/>
            </a:contourClr>
          </a:sp3d>
        </p:spPr>
      </p:pic>
      <p:sp>
        <p:nvSpPr>
          <p:cNvPr id="20" name="Нижний колонтитул 1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>
                <a:solidFill>
                  <a:schemeClr val="tx1"/>
                </a:solidFill>
              </a:rPr>
              <a:t>ТОМСКИЙ ЭКОНОМИКО-ПРОМЫШЛЕННЫЙ КОЛЛЕДЖ</a:t>
            </a:r>
          </a:p>
        </p:txBody>
      </p:sp>
      <p:sp>
        <p:nvSpPr>
          <p:cNvPr id="21" name="Номер слайда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6560E-F30D-42D5-ABFB-DA9BAE4EBC26}" type="slidenum">
              <a:rPr lang="ru-RU" smtClean="0"/>
              <a:t>27</a:t>
            </a:fld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101AF50-7F13-89FC-7D15-A69D102B11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4347" y="1393638"/>
            <a:ext cx="8003305" cy="4962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99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1955083" y="152908"/>
            <a:ext cx="10236917" cy="1263189"/>
          </a:xfrm>
        </p:spPr>
        <p:txBody>
          <a:bodyPr>
            <a:noAutofit/>
          </a:bodyPr>
          <a:lstStyle/>
          <a:p>
            <a:r>
              <a:rPr lang="ru-RU" sz="3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Заключение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699" y="152908"/>
            <a:ext cx="1779384" cy="1080000"/>
          </a:xfrm>
          <a:prstGeom prst="rect">
            <a:avLst/>
          </a:prstGeom>
          <a:scene3d>
            <a:camera prst="orthographicFront"/>
            <a:lightRig rig="threePt" dir="t"/>
          </a:scene3d>
          <a:sp3d prstMaterial="flat">
            <a:extrusionClr>
              <a:schemeClr val="bg1"/>
            </a:extrusionClr>
            <a:contourClr>
              <a:schemeClr val="bg1"/>
            </a:contourClr>
          </a:sp3d>
        </p:spPr>
      </p:pic>
      <p:sp>
        <p:nvSpPr>
          <p:cNvPr id="20" name="Нижний колонтитул 1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>
                <a:solidFill>
                  <a:schemeClr val="tx1"/>
                </a:solidFill>
              </a:rPr>
              <a:t>ТОМСКИЙ ЭКОНОМИКО-ПРОМЫШЛЕННЫЙ КОЛЛЕДЖ</a:t>
            </a:r>
          </a:p>
        </p:txBody>
      </p:sp>
      <p:sp>
        <p:nvSpPr>
          <p:cNvPr id="21" name="Номер слайда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6560E-F30D-42D5-ABFB-DA9BAE4EBC26}" type="slidenum">
              <a:rPr lang="ru-RU" smtClean="0"/>
              <a:t>28</a:t>
            </a:fld>
            <a:endParaRPr lang="ru-RU"/>
          </a:p>
        </p:txBody>
      </p:sp>
      <p:sp>
        <p:nvSpPr>
          <p:cNvPr id="8" name="Нижний колонтитул 19">
            <a:extLst>
              <a:ext uri="{FF2B5EF4-FFF2-40B4-BE49-F238E27FC236}">
                <a16:creationId xmlns:a16="http://schemas.microsoft.com/office/drawing/2014/main" id="{4E5C0C5B-57D7-2CBC-8254-7FAA22D31C54}"/>
              </a:ext>
            </a:extLst>
          </p:cNvPr>
          <p:cNvSpPr txBox="1">
            <a:spLocks/>
          </p:cNvSpPr>
          <p:nvPr/>
        </p:nvSpPr>
        <p:spPr>
          <a:xfrm>
            <a:off x="793929" y="1416097"/>
            <a:ext cx="4792485" cy="1244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ru-RU" sz="2000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A08A97-16A3-6077-B570-26448F80E607}"/>
              </a:ext>
            </a:extLst>
          </p:cNvPr>
          <p:cNvSpPr txBox="1"/>
          <p:nvPr/>
        </p:nvSpPr>
        <p:spPr>
          <a:xfrm>
            <a:off x="671513" y="1416097"/>
            <a:ext cx="10726558" cy="2985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ru-RU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 ходе выполнения курсового проекта удалось успешно выполнить цель проекта. Также все поставленные задачи были успешно выполнены, а именно:</a:t>
            </a: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ru-RU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Было спроектировано 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API </a:t>
            </a:r>
            <a:r>
              <a:rPr lang="ru-RU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сайта.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ru-RU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Был спроектирован и разработан макет сайта.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ru-RU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Была произведена вёрстка страниц сайта.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ru-RU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Был спроектирован и разработан функционал сайта.</a:t>
            </a:r>
          </a:p>
        </p:txBody>
      </p:sp>
    </p:spTree>
    <p:extLst>
      <p:ext uri="{BB962C8B-B14F-4D97-AF65-F5344CB8AC3E}">
        <p14:creationId xmlns:p14="http://schemas.microsoft.com/office/powerpoint/2010/main" val="3946337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81908" y="318136"/>
            <a:ext cx="8886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ОГБПОУ «ТОМСКИЙ ЭКОНОМИКО-ПРОМЫШЛЕННЫЙ КОЛЛЕДЖ» </a:t>
            </a: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700" y="152908"/>
            <a:ext cx="1152957" cy="699789"/>
          </a:xfrm>
          <a:prstGeom prst="rect">
            <a:avLst/>
          </a:prstGeom>
          <a:scene3d>
            <a:camera prst="orthographicFront"/>
            <a:lightRig rig="threePt" dir="t"/>
          </a:scene3d>
          <a:sp3d prstMaterial="flat">
            <a:extrusionClr>
              <a:schemeClr val="bg1"/>
            </a:extrusionClr>
            <a:contourClr>
              <a:schemeClr val="bg1"/>
            </a:contourClr>
          </a:sp3d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CCF70BA9-6747-41C9-AE32-66E6E9290487}"/>
              </a:ext>
            </a:extLst>
          </p:cNvPr>
          <p:cNvSpPr/>
          <p:nvPr/>
        </p:nvSpPr>
        <p:spPr>
          <a:xfrm>
            <a:off x="3627760" y="2828835"/>
            <a:ext cx="493647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Заикин Вадим Анатольевич</a:t>
            </a:r>
          </a:p>
          <a:p>
            <a:pPr algn="ctr"/>
            <a:r>
              <a:rPr lang="ru-RU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Рюгин Алексей Иванович</a:t>
            </a:r>
          </a:p>
          <a:p>
            <a:pPr algn="ctr"/>
            <a:r>
              <a:rPr lang="ru-RU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Студенты группы 1912с</a:t>
            </a:r>
          </a:p>
        </p:txBody>
      </p:sp>
    </p:spTree>
    <p:extLst>
      <p:ext uri="{BB962C8B-B14F-4D97-AF65-F5344CB8AC3E}">
        <p14:creationId xmlns:p14="http://schemas.microsoft.com/office/powerpoint/2010/main" val="3908688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1" y="152908"/>
            <a:ext cx="12192000" cy="1263189"/>
          </a:xfrm>
        </p:spPr>
        <p:txBody>
          <a:bodyPr>
            <a:noAutofit/>
          </a:bodyPr>
          <a:lstStyle/>
          <a:p>
            <a:pPr algn="ctr"/>
            <a:r>
              <a:rPr lang="ru-RU" sz="3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Технологии и ПО для создания веб-сайта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699" y="152908"/>
            <a:ext cx="1431857" cy="869068"/>
          </a:xfrm>
          <a:prstGeom prst="rect">
            <a:avLst/>
          </a:prstGeom>
          <a:scene3d>
            <a:camera prst="orthographicFront"/>
            <a:lightRig rig="threePt" dir="t"/>
          </a:scene3d>
          <a:sp3d prstMaterial="flat">
            <a:extrusionClr>
              <a:schemeClr val="bg1"/>
            </a:extrusionClr>
            <a:contourClr>
              <a:schemeClr val="bg1"/>
            </a:contourClr>
          </a:sp3d>
        </p:spPr>
      </p:pic>
      <p:sp>
        <p:nvSpPr>
          <p:cNvPr id="20" name="Нижний колонтитул 1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>
                <a:solidFill>
                  <a:schemeClr val="tx1"/>
                </a:solidFill>
              </a:rPr>
              <a:t>ТОМСКИЙ ЭКОНОМИКО-ПРОМЫШЛЕННЫЙ КОЛЛЕДЖ</a:t>
            </a:r>
          </a:p>
        </p:txBody>
      </p:sp>
      <p:sp>
        <p:nvSpPr>
          <p:cNvPr id="21" name="Номер слайда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6560E-F30D-42D5-ABFB-DA9BAE4EBC26}" type="slidenum">
              <a:rPr lang="ru-RU" smtClean="0"/>
              <a:t>3</a:t>
            </a:fld>
            <a:endParaRPr lang="ru-RU"/>
          </a:p>
        </p:txBody>
      </p:sp>
      <p:sp>
        <p:nvSpPr>
          <p:cNvPr id="2" name="Нижний колонтитул 19">
            <a:extLst>
              <a:ext uri="{FF2B5EF4-FFF2-40B4-BE49-F238E27FC236}">
                <a16:creationId xmlns:a16="http://schemas.microsoft.com/office/drawing/2014/main" id="{ACCB6C99-A1EA-F715-3FD3-43CB0E79E8EB}"/>
              </a:ext>
            </a:extLst>
          </p:cNvPr>
          <p:cNvSpPr txBox="1">
            <a:spLocks/>
          </p:cNvSpPr>
          <p:nvPr/>
        </p:nvSpPr>
        <p:spPr>
          <a:xfrm>
            <a:off x="4038600" y="1233534"/>
            <a:ext cx="4305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b="1" dirty="0">
                <a:solidFill>
                  <a:schemeClr val="tx1"/>
                </a:solidFill>
              </a:rPr>
              <a:t>ТЕХНОЛОГИИ</a:t>
            </a:r>
            <a:r>
              <a:rPr lang="ru-RU" sz="2000" b="1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ru-RU" sz="2000" b="1" dirty="0">
                <a:solidFill>
                  <a:schemeClr val="tx1"/>
                </a:solidFill>
              </a:rPr>
              <a:t>ПРОГРАММИРОВАНИЯ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C3D740C-F4C3-47AC-7184-7D52FE424E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016" y="2031740"/>
            <a:ext cx="1263189" cy="1263189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9EFFA9A5-19EF-306D-8B74-FD64499051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8333" y="2031740"/>
            <a:ext cx="1216786" cy="1263189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89B8D2B9-205D-C06E-6212-F4EB07FD359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9813" y="1975863"/>
            <a:ext cx="1303489" cy="1303489"/>
          </a:xfrm>
          <a:prstGeom prst="rect">
            <a:avLst/>
          </a:prstGeom>
        </p:spPr>
      </p:pic>
      <p:sp>
        <p:nvSpPr>
          <p:cNvPr id="24" name="Нижний колонтитул 19">
            <a:extLst>
              <a:ext uri="{FF2B5EF4-FFF2-40B4-BE49-F238E27FC236}">
                <a16:creationId xmlns:a16="http://schemas.microsoft.com/office/drawing/2014/main" id="{E759BF4B-54D7-2485-394D-859671ECA84A}"/>
              </a:ext>
            </a:extLst>
          </p:cNvPr>
          <p:cNvSpPr txBox="1">
            <a:spLocks/>
          </p:cNvSpPr>
          <p:nvPr/>
        </p:nvSpPr>
        <p:spPr>
          <a:xfrm>
            <a:off x="4038600" y="357987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b="1" dirty="0">
                <a:solidFill>
                  <a:schemeClr val="tx1"/>
                </a:solidFill>
              </a:rPr>
              <a:t>ПРОГРАММНОЕ ОБЕСПЕЧЕНИЕ</a:t>
            </a:r>
          </a:p>
        </p:txBody>
      </p: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8EE2D378-8B23-621A-942D-4AD1903A4D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03979" y="4658998"/>
            <a:ext cx="1944354" cy="53586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F490916-4F4C-423B-5061-E41E8D8228B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6833" y="4448232"/>
            <a:ext cx="1595167" cy="1131617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3EB78AF4-7026-F383-D9F0-8071E6883F2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6591" y="2031739"/>
            <a:ext cx="1458648" cy="1263189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696639A6-D891-771C-A261-B64C846AD14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3295" y="1486927"/>
            <a:ext cx="3308244" cy="2205496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ADED9AF-CB67-C6D0-4821-5F243E9AE1A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8276" y="4481711"/>
            <a:ext cx="890437" cy="890437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720F11C7-853F-A868-8546-9A88C040337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36946" y="4630794"/>
            <a:ext cx="3308244" cy="730776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BBBE78C8-EB3D-02DF-58B3-75500005B2B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3818" y="2013453"/>
            <a:ext cx="2793190" cy="1303489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52A99BC6-6845-62A1-FD94-2D3E4B5CE3F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0765" y="4207923"/>
            <a:ext cx="2998004" cy="1573952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817E183-388E-78F2-89D2-1A16D7F9A93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3986" y="4447320"/>
            <a:ext cx="1237743" cy="1237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944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1" y="152908"/>
            <a:ext cx="12192000" cy="1263189"/>
          </a:xfrm>
        </p:spPr>
        <p:txBody>
          <a:bodyPr>
            <a:noAutofit/>
          </a:bodyPr>
          <a:lstStyle/>
          <a:p>
            <a:pPr algn="ctr"/>
            <a:r>
              <a:rPr lang="ru-RU" sz="3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Общее описание проекта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699" y="152908"/>
            <a:ext cx="1779384" cy="1080000"/>
          </a:xfrm>
          <a:prstGeom prst="rect">
            <a:avLst/>
          </a:prstGeom>
          <a:scene3d>
            <a:camera prst="orthographicFront"/>
            <a:lightRig rig="threePt" dir="t"/>
          </a:scene3d>
          <a:sp3d prstMaterial="flat">
            <a:extrusionClr>
              <a:schemeClr val="bg1"/>
            </a:extrusionClr>
            <a:contourClr>
              <a:schemeClr val="bg1"/>
            </a:contourClr>
          </a:sp3d>
        </p:spPr>
      </p:pic>
      <p:sp>
        <p:nvSpPr>
          <p:cNvPr id="20" name="Нижний колонтитул 1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>
                <a:solidFill>
                  <a:schemeClr val="tx1"/>
                </a:solidFill>
              </a:rPr>
              <a:t>ТОМСКИЙ ЭКОНОМИКО-ПРОМЫШЛЕННЫЙ КОЛЛЕДЖ</a:t>
            </a:r>
          </a:p>
        </p:txBody>
      </p:sp>
      <p:sp>
        <p:nvSpPr>
          <p:cNvPr id="21" name="Номер слайда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6560E-F30D-42D5-ABFB-DA9BAE4EBC26}" type="slidenum">
              <a:rPr lang="ru-RU" smtClean="0"/>
              <a:t>4</a:t>
            </a:fld>
            <a:endParaRPr lang="ru-RU"/>
          </a:p>
        </p:txBody>
      </p:sp>
      <p:sp>
        <p:nvSpPr>
          <p:cNvPr id="12" name="Нижний колонтитул 19">
            <a:extLst>
              <a:ext uri="{FF2B5EF4-FFF2-40B4-BE49-F238E27FC236}">
                <a16:creationId xmlns:a16="http://schemas.microsoft.com/office/drawing/2014/main" id="{95F72179-3DDC-E455-A874-C41324203910}"/>
              </a:ext>
            </a:extLst>
          </p:cNvPr>
          <p:cNvSpPr txBox="1">
            <a:spLocks/>
          </p:cNvSpPr>
          <p:nvPr/>
        </p:nvSpPr>
        <p:spPr>
          <a:xfrm>
            <a:off x="6561316" y="1775360"/>
            <a:ext cx="43495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Категории товаров подразделяются на несколько групп:</a:t>
            </a:r>
          </a:p>
        </p:txBody>
      </p:sp>
      <p:sp>
        <p:nvSpPr>
          <p:cNvPr id="13" name="Нижний колонтитул 19">
            <a:extLst>
              <a:ext uri="{FF2B5EF4-FFF2-40B4-BE49-F238E27FC236}">
                <a16:creationId xmlns:a16="http://schemas.microsoft.com/office/drawing/2014/main" id="{7B5D61A6-D71B-CA8B-A99F-CD7302609DC5}"/>
              </a:ext>
            </a:extLst>
          </p:cNvPr>
          <p:cNvSpPr txBox="1">
            <a:spLocks/>
          </p:cNvSpPr>
          <p:nvPr/>
        </p:nvSpPr>
        <p:spPr>
          <a:xfrm>
            <a:off x="6561316" y="3155155"/>
            <a:ext cx="43495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+mj-lt"/>
              <a:buAutoNum type="arabicPeriod"/>
            </a:pPr>
            <a:r>
              <a:rPr lang="ru-RU" sz="24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Манга</a:t>
            </a:r>
          </a:p>
          <a:p>
            <a:pPr marL="457200" indent="-457200" algn="l">
              <a:buFont typeface="+mj-lt"/>
              <a:buAutoNum type="arabicPeriod"/>
            </a:pPr>
            <a:r>
              <a:rPr lang="ru-RU" sz="24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Кружки</a:t>
            </a:r>
          </a:p>
          <a:p>
            <a:pPr marL="457200" indent="-457200" algn="l">
              <a:buFont typeface="+mj-lt"/>
              <a:buAutoNum type="arabicPeriod"/>
            </a:pPr>
            <a:r>
              <a:rPr lang="ru-RU" sz="2400" b="1" dirty="0" err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Дакимакуры</a:t>
            </a:r>
            <a:endParaRPr lang="ru-RU" sz="2400" b="1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7200" indent="-457200" algn="l">
              <a:buFont typeface="+mj-lt"/>
              <a:buAutoNum type="arabicPeriod"/>
            </a:pPr>
            <a:r>
              <a:rPr lang="ru-RU" sz="24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Значки</a:t>
            </a:r>
          </a:p>
        </p:txBody>
      </p:sp>
      <p:pic>
        <p:nvPicPr>
          <p:cNvPr id="2" name="Picture 4" descr="Пользователь - Пользовательский интерфейс и жесты Иконки">
            <a:extLst>
              <a:ext uri="{FF2B5EF4-FFF2-40B4-BE49-F238E27FC236}">
                <a16:creationId xmlns:a16="http://schemas.microsoft.com/office/drawing/2014/main" id="{9E4EDA1E-854D-08FD-985A-EFEBACAF1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8239" y="1566222"/>
            <a:ext cx="2230361" cy="2230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3D694A4-FAD2-FF0F-8F17-F84D450B7096}"/>
              </a:ext>
            </a:extLst>
          </p:cNvPr>
          <p:cNvSpPr txBox="1"/>
          <p:nvPr/>
        </p:nvSpPr>
        <p:spPr>
          <a:xfrm>
            <a:off x="291732" y="4863998"/>
            <a:ext cx="26316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/>
              <a:t>Пользователь</a:t>
            </a:r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172775-4FC7-6613-DC6C-975A64A46845}"/>
              </a:ext>
            </a:extLst>
          </p:cNvPr>
          <p:cNvSpPr txBox="1"/>
          <p:nvPr/>
        </p:nvSpPr>
        <p:spPr>
          <a:xfrm>
            <a:off x="3145690" y="4854479"/>
            <a:ext cx="29383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/>
              <a:t>Администратор</a:t>
            </a:r>
          </a:p>
        </p:txBody>
      </p:sp>
      <p:cxnSp>
        <p:nvCxnSpPr>
          <p:cNvPr id="7" name="Прямая со стрелкой 6">
            <a:extLst>
              <a:ext uri="{FF2B5EF4-FFF2-40B4-BE49-F238E27FC236}">
                <a16:creationId xmlns:a16="http://schemas.microsoft.com/office/drawing/2014/main" id="{B1D7EDE0-F23E-A2A3-38D8-8BBA5CAB747F}"/>
              </a:ext>
            </a:extLst>
          </p:cNvPr>
          <p:cNvCxnSpPr/>
          <p:nvPr/>
        </p:nvCxnSpPr>
        <p:spPr>
          <a:xfrm flipH="1">
            <a:off x="1672825" y="3796582"/>
            <a:ext cx="468351" cy="112897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 стрелкой 7">
            <a:extLst>
              <a:ext uri="{FF2B5EF4-FFF2-40B4-BE49-F238E27FC236}">
                <a16:creationId xmlns:a16="http://schemas.microsoft.com/office/drawing/2014/main" id="{7CA52D04-EAA5-EF02-6E53-68FCD8AA43E3}"/>
              </a:ext>
            </a:extLst>
          </p:cNvPr>
          <p:cNvCxnSpPr>
            <a:cxnSpLocks/>
          </p:cNvCxnSpPr>
          <p:nvPr/>
        </p:nvCxnSpPr>
        <p:spPr>
          <a:xfrm>
            <a:off x="3670581" y="3796582"/>
            <a:ext cx="468351" cy="112897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5060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1" y="152908"/>
            <a:ext cx="12192000" cy="1263189"/>
          </a:xfrm>
        </p:spPr>
        <p:txBody>
          <a:bodyPr>
            <a:noAutofit/>
          </a:bodyPr>
          <a:lstStyle/>
          <a:p>
            <a:pPr algn="ctr"/>
            <a:r>
              <a:rPr lang="ru-RU" sz="3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Общее описание функционала проекта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699" y="152908"/>
            <a:ext cx="1631254" cy="990092"/>
          </a:xfrm>
          <a:prstGeom prst="rect">
            <a:avLst/>
          </a:prstGeom>
          <a:scene3d>
            <a:camera prst="orthographicFront"/>
            <a:lightRig rig="threePt" dir="t"/>
          </a:scene3d>
          <a:sp3d prstMaterial="flat">
            <a:extrusionClr>
              <a:schemeClr val="bg1"/>
            </a:extrusionClr>
            <a:contourClr>
              <a:schemeClr val="bg1"/>
            </a:contourClr>
          </a:sp3d>
        </p:spPr>
      </p:pic>
      <p:sp>
        <p:nvSpPr>
          <p:cNvPr id="20" name="Нижний колонтитул 1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>
                <a:solidFill>
                  <a:schemeClr val="tx1"/>
                </a:solidFill>
              </a:rPr>
              <a:t>ТОМСКИЙ ЭКОНОМИКО-ПРОМЫШЛЕННЫЙ КОЛЛЕДЖ</a:t>
            </a:r>
          </a:p>
        </p:txBody>
      </p:sp>
      <p:sp>
        <p:nvSpPr>
          <p:cNvPr id="21" name="Номер слайда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6560E-F30D-42D5-ABFB-DA9BAE4EBC26}" type="slidenum">
              <a:rPr lang="ru-RU" smtClean="0"/>
              <a:t>5</a:t>
            </a:fld>
            <a:endParaRPr lang="ru-RU"/>
          </a:p>
        </p:txBody>
      </p:sp>
      <p:sp>
        <p:nvSpPr>
          <p:cNvPr id="11" name="Нижний колонтитул 19">
            <a:extLst>
              <a:ext uri="{FF2B5EF4-FFF2-40B4-BE49-F238E27FC236}">
                <a16:creationId xmlns:a16="http://schemas.microsoft.com/office/drawing/2014/main" id="{6F833A3D-B941-BF4E-9DC9-2AD7F81EE9E6}"/>
              </a:ext>
            </a:extLst>
          </p:cNvPr>
          <p:cNvSpPr txBox="1">
            <a:spLocks/>
          </p:cNvSpPr>
          <p:nvPr/>
        </p:nvSpPr>
        <p:spPr>
          <a:xfrm>
            <a:off x="516358" y="1435551"/>
            <a:ext cx="35222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sz="24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Функционал пользователя:</a:t>
            </a:r>
          </a:p>
        </p:txBody>
      </p:sp>
      <p:sp>
        <p:nvSpPr>
          <p:cNvPr id="12" name="Нижний колонтитул 19">
            <a:extLst>
              <a:ext uri="{FF2B5EF4-FFF2-40B4-BE49-F238E27FC236}">
                <a16:creationId xmlns:a16="http://schemas.microsoft.com/office/drawing/2014/main" id="{95F72179-3DDC-E455-A874-C41324203910}"/>
              </a:ext>
            </a:extLst>
          </p:cNvPr>
          <p:cNvSpPr txBox="1">
            <a:spLocks/>
          </p:cNvSpPr>
          <p:nvPr/>
        </p:nvSpPr>
        <p:spPr>
          <a:xfrm>
            <a:off x="3360916" y="1416096"/>
            <a:ext cx="47924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Функционал авторизированного пользователя:</a:t>
            </a:r>
          </a:p>
        </p:txBody>
      </p:sp>
      <p:sp>
        <p:nvSpPr>
          <p:cNvPr id="13" name="Нижний колонтитул 19">
            <a:extLst>
              <a:ext uri="{FF2B5EF4-FFF2-40B4-BE49-F238E27FC236}">
                <a16:creationId xmlns:a16="http://schemas.microsoft.com/office/drawing/2014/main" id="{7B5D61A6-D71B-CA8B-A99F-CD7302609DC5}"/>
              </a:ext>
            </a:extLst>
          </p:cNvPr>
          <p:cNvSpPr txBox="1">
            <a:spLocks/>
          </p:cNvSpPr>
          <p:nvPr/>
        </p:nvSpPr>
        <p:spPr>
          <a:xfrm>
            <a:off x="3293681" y="1983864"/>
            <a:ext cx="4926954" cy="36710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Просмотр своего профиля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Выход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Добавление товара в корзину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Просмотр своей корзины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Оформление заказа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Оставление отзыва для определённого товара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Редактирование корзины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Редактирование своего профиля</a:t>
            </a:r>
          </a:p>
        </p:txBody>
      </p:sp>
      <p:sp>
        <p:nvSpPr>
          <p:cNvPr id="15" name="Нижний колонтитул 19">
            <a:extLst>
              <a:ext uri="{FF2B5EF4-FFF2-40B4-BE49-F238E27FC236}">
                <a16:creationId xmlns:a16="http://schemas.microsoft.com/office/drawing/2014/main" id="{01BC387E-28D2-5CA5-23B1-8B3A1CB7C172}"/>
              </a:ext>
            </a:extLst>
          </p:cNvPr>
          <p:cNvSpPr txBox="1">
            <a:spLocks/>
          </p:cNvSpPr>
          <p:nvPr/>
        </p:nvSpPr>
        <p:spPr>
          <a:xfrm>
            <a:off x="175699" y="2246390"/>
            <a:ext cx="43495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sz="20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Регистрация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sz="20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Авторизация</a:t>
            </a:r>
          </a:p>
        </p:txBody>
      </p:sp>
      <p:sp>
        <p:nvSpPr>
          <p:cNvPr id="2" name="Нижний колонтитул 19">
            <a:extLst>
              <a:ext uri="{FF2B5EF4-FFF2-40B4-BE49-F238E27FC236}">
                <a16:creationId xmlns:a16="http://schemas.microsoft.com/office/drawing/2014/main" id="{C64AB979-D8A5-68AA-265D-795AA17F2E0B}"/>
              </a:ext>
            </a:extLst>
          </p:cNvPr>
          <p:cNvSpPr txBox="1">
            <a:spLocks/>
          </p:cNvSpPr>
          <p:nvPr/>
        </p:nvSpPr>
        <p:spPr>
          <a:xfrm>
            <a:off x="7956177" y="1416097"/>
            <a:ext cx="38951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ru-RU" sz="24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Функционал администратора:</a:t>
            </a:r>
          </a:p>
        </p:txBody>
      </p:sp>
      <p:sp>
        <p:nvSpPr>
          <p:cNvPr id="3" name="Нижний колонтитул 19">
            <a:extLst>
              <a:ext uri="{FF2B5EF4-FFF2-40B4-BE49-F238E27FC236}">
                <a16:creationId xmlns:a16="http://schemas.microsoft.com/office/drawing/2014/main" id="{4173D267-0130-DB14-AC61-9F65D1DB76AE}"/>
              </a:ext>
            </a:extLst>
          </p:cNvPr>
          <p:cNvSpPr txBox="1">
            <a:spLocks/>
          </p:cNvSpPr>
          <p:nvPr/>
        </p:nvSpPr>
        <p:spPr>
          <a:xfrm>
            <a:off x="8034617" y="1835816"/>
            <a:ext cx="3895165" cy="277987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r">
              <a:buFont typeface="Arial" panose="020B0604020202020204" pitchFamily="34" charset="0"/>
              <a:buChar char="•"/>
            </a:pPr>
            <a:r>
              <a:rPr lang="ru-RU" sz="20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Добавление категории</a:t>
            </a:r>
          </a:p>
          <a:p>
            <a:pPr marL="342900" indent="-342900" algn="r">
              <a:buFont typeface="Arial" panose="020B0604020202020204" pitchFamily="34" charset="0"/>
              <a:buChar char="•"/>
            </a:pPr>
            <a:r>
              <a:rPr lang="ru-RU" sz="20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Добавление товара</a:t>
            </a:r>
          </a:p>
          <a:p>
            <a:pPr marL="342900" indent="-342900" algn="r">
              <a:buFont typeface="Arial" panose="020B0604020202020204" pitchFamily="34" charset="0"/>
              <a:buChar char="•"/>
            </a:pPr>
            <a:r>
              <a:rPr lang="ru-RU" sz="20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Редактирование категории</a:t>
            </a:r>
          </a:p>
          <a:p>
            <a:pPr marL="342900" indent="-342900" algn="r">
              <a:buFont typeface="Arial" panose="020B0604020202020204" pitchFamily="34" charset="0"/>
              <a:buChar char="•"/>
            </a:pPr>
            <a:r>
              <a:rPr lang="ru-RU" sz="20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Редактирование товара</a:t>
            </a:r>
          </a:p>
          <a:p>
            <a:pPr marL="342900" indent="-342900" algn="r">
              <a:buFont typeface="Arial" panose="020B0604020202020204" pitchFamily="34" charset="0"/>
              <a:buChar char="•"/>
            </a:pPr>
            <a:r>
              <a:rPr lang="ru-RU" sz="20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Удаление категории</a:t>
            </a:r>
          </a:p>
          <a:p>
            <a:pPr marL="342900" indent="-342900" algn="r">
              <a:buFont typeface="Arial" panose="020B0604020202020204" pitchFamily="34" charset="0"/>
              <a:buChar char="•"/>
            </a:pPr>
            <a:r>
              <a:rPr lang="ru-RU" sz="20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Удаление товара</a:t>
            </a:r>
          </a:p>
        </p:txBody>
      </p:sp>
    </p:spTree>
    <p:extLst>
      <p:ext uri="{BB962C8B-B14F-4D97-AF65-F5344CB8AC3E}">
        <p14:creationId xmlns:p14="http://schemas.microsoft.com/office/powerpoint/2010/main" val="1104239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F3CE1B-D3A1-72E4-2387-ACA4EDFC87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52687" y="421719"/>
            <a:ext cx="9144000" cy="1087437"/>
          </a:xfrm>
        </p:spPr>
        <p:txBody>
          <a:bodyPr>
            <a:normAutofit/>
          </a:bodyPr>
          <a:lstStyle/>
          <a:p>
            <a:endParaRPr lang="ru-RU" sz="2400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BAF513A-76B7-312B-D032-274C7D5041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009662"/>
            <a:ext cx="9144000" cy="782409"/>
          </a:xfrm>
        </p:spPr>
        <p:txBody>
          <a:bodyPr>
            <a:normAutofit lnSpcReduction="10000"/>
          </a:bodyPr>
          <a:lstStyle/>
          <a:p>
            <a:r>
              <a:rPr lang="en-US" sz="5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BACK-</a:t>
            </a:r>
            <a:r>
              <a:rPr lang="ru-RU" sz="5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РАЗРАБОТКА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49F3CAA-1A64-28FB-2E71-2CF44275A57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190" y="120285"/>
            <a:ext cx="1791637" cy="1087437"/>
          </a:xfrm>
          <a:prstGeom prst="rect">
            <a:avLst/>
          </a:prstGeom>
          <a:scene3d>
            <a:camera prst="orthographicFront"/>
            <a:lightRig rig="threePt" dir="t"/>
          </a:scene3d>
          <a:sp3d prstMaterial="flat">
            <a:extrusionClr>
              <a:schemeClr val="bg1"/>
            </a:extrusionClr>
            <a:contourClr>
              <a:schemeClr val="bg1"/>
            </a:contourClr>
          </a:sp3d>
        </p:spPr>
      </p:pic>
    </p:spTree>
    <p:extLst>
      <p:ext uri="{BB962C8B-B14F-4D97-AF65-F5344CB8AC3E}">
        <p14:creationId xmlns:p14="http://schemas.microsoft.com/office/powerpoint/2010/main" val="2566890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1" y="152908"/>
            <a:ext cx="12192000" cy="1263189"/>
          </a:xfrm>
        </p:spPr>
        <p:txBody>
          <a:bodyPr>
            <a:noAutofit/>
          </a:bodyPr>
          <a:lstStyle/>
          <a:p>
            <a:pPr algn="ctr"/>
            <a:r>
              <a:rPr lang="ru-RU" sz="3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Концептуальная модель БД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699" y="152908"/>
            <a:ext cx="1779384" cy="1080000"/>
          </a:xfrm>
          <a:prstGeom prst="rect">
            <a:avLst/>
          </a:prstGeom>
          <a:scene3d>
            <a:camera prst="orthographicFront"/>
            <a:lightRig rig="threePt" dir="t"/>
          </a:scene3d>
          <a:sp3d prstMaterial="flat">
            <a:extrusionClr>
              <a:schemeClr val="bg1"/>
            </a:extrusionClr>
            <a:contourClr>
              <a:schemeClr val="bg1"/>
            </a:contourClr>
          </a:sp3d>
        </p:spPr>
      </p:pic>
      <p:sp>
        <p:nvSpPr>
          <p:cNvPr id="20" name="Нижний колонтитул 1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>
                <a:solidFill>
                  <a:schemeClr val="tx1"/>
                </a:solidFill>
              </a:rPr>
              <a:t>ТОМСКИЙ ЭКОНОМИКО-ПРОМЫШЛЕННЫЙ КОЛЛЕДЖ</a:t>
            </a:r>
          </a:p>
        </p:txBody>
      </p:sp>
      <p:sp>
        <p:nvSpPr>
          <p:cNvPr id="21" name="Номер слайда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6560E-F30D-42D5-ABFB-DA9BAE4EBC26}" type="slidenum">
              <a:rPr lang="ru-RU" smtClean="0"/>
              <a:t>7</a:t>
            </a:fld>
            <a:endParaRPr lang="ru-RU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DFCD1C58-F516-FAAA-3184-75675557EF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5052" y="1103359"/>
            <a:ext cx="7241895" cy="4940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895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1" y="152908"/>
            <a:ext cx="12192000" cy="1263189"/>
          </a:xfrm>
        </p:spPr>
        <p:txBody>
          <a:bodyPr>
            <a:noAutofit/>
          </a:bodyPr>
          <a:lstStyle/>
          <a:p>
            <a:pPr algn="ctr"/>
            <a:r>
              <a:rPr lang="ru-RU" sz="3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Логическая модель БД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699" y="152908"/>
            <a:ext cx="1779384" cy="1080000"/>
          </a:xfrm>
          <a:prstGeom prst="rect">
            <a:avLst/>
          </a:prstGeom>
          <a:scene3d>
            <a:camera prst="orthographicFront"/>
            <a:lightRig rig="threePt" dir="t"/>
          </a:scene3d>
          <a:sp3d prstMaterial="flat">
            <a:extrusionClr>
              <a:schemeClr val="bg1"/>
            </a:extrusionClr>
            <a:contourClr>
              <a:schemeClr val="bg1"/>
            </a:contourClr>
          </a:sp3d>
        </p:spPr>
      </p:pic>
      <p:sp>
        <p:nvSpPr>
          <p:cNvPr id="20" name="Нижний колонтитул 1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>
                <a:solidFill>
                  <a:schemeClr val="tx1"/>
                </a:solidFill>
              </a:rPr>
              <a:t>ТОМСКИЙ ЭКОНОМИКО-ПРОМЫШЛЕННЫЙ КОЛЛЕДЖ</a:t>
            </a:r>
          </a:p>
        </p:txBody>
      </p:sp>
      <p:sp>
        <p:nvSpPr>
          <p:cNvPr id="21" name="Номер слайда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6560E-F30D-42D5-ABFB-DA9BAE4EBC26}" type="slidenum">
              <a:rPr lang="ru-RU" smtClean="0"/>
              <a:t>8</a:t>
            </a:fld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DB1DCAE-130C-2078-52BE-68CCA2E5FF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0087" y="1120906"/>
            <a:ext cx="7206830" cy="5099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967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1" y="152908"/>
            <a:ext cx="12192000" cy="1263189"/>
          </a:xfrm>
        </p:spPr>
        <p:txBody>
          <a:bodyPr>
            <a:noAutofit/>
          </a:bodyPr>
          <a:lstStyle/>
          <a:p>
            <a:pPr algn="ctr"/>
            <a:r>
              <a:rPr lang="ru-RU" sz="3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Физическая модель БД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699" y="152908"/>
            <a:ext cx="1779384" cy="1080000"/>
          </a:xfrm>
          <a:prstGeom prst="rect">
            <a:avLst/>
          </a:prstGeom>
          <a:scene3d>
            <a:camera prst="orthographicFront"/>
            <a:lightRig rig="threePt" dir="t"/>
          </a:scene3d>
          <a:sp3d prstMaterial="flat">
            <a:extrusionClr>
              <a:schemeClr val="bg1"/>
            </a:extrusionClr>
            <a:contourClr>
              <a:schemeClr val="bg1"/>
            </a:contourClr>
          </a:sp3d>
        </p:spPr>
      </p:pic>
      <p:sp>
        <p:nvSpPr>
          <p:cNvPr id="20" name="Нижний колонтитул 1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>
                <a:solidFill>
                  <a:schemeClr val="tx1"/>
                </a:solidFill>
              </a:rPr>
              <a:t>ТОМСКИЙ ЭКОНОМИКО-ПРОМЫШЛЕННЫЙ КОЛЛЕДЖ</a:t>
            </a:r>
          </a:p>
        </p:txBody>
      </p:sp>
      <p:sp>
        <p:nvSpPr>
          <p:cNvPr id="21" name="Номер слайда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6560E-F30D-42D5-ABFB-DA9BAE4EBC26}" type="slidenum">
              <a:rPr lang="ru-RU" smtClean="0"/>
              <a:t>9</a:t>
            </a:fld>
            <a:endParaRPr lang="ru-RU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1AC82D00-5A0B-AE6C-48E1-66B633A4EC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2354" y="1350064"/>
            <a:ext cx="9361145" cy="5006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650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351</TotalTime>
  <Words>844</Words>
  <Application>Microsoft Office PowerPoint</Application>
  <PresentationFormat>Широкоэкранный</PresentationFormat>
  <Paragraphs>180</Paragraphs>
  <Slides>29</Slides>
  <Notes>26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29</vt:i4>
      </vt:variant>
    </vt:vector>
  </HeadingPairs>
  <TitlesOfParts>
    <vt:vector size="38" baseType="lpstr">
      <vt:lpstr>-apple-system</vt:lpstr>
      <vt:lpstr>Arial</vt:lpstr>
      <vt:lpstr>Calibri</vt:lpstr>
      <vt:lpstr>Calibri Light</vt:lpstr>
      <vt:lpstr>Tahoma</vt:lpstr>
      <vt:lpstr>Times New Roman</vt:lpstr>
      <vt:lpstr>Wingdings</vt:lpstr>
      <vt:lpstr>YS Text</vt:lpstr>
      <vt:lpstr>Тема Office</vt:lpstr>
      <vt:lpstr>ОБЛАСТНОЕ ГОСУДАРСТВЕННОЕ БЮДЖЕТНОЕ  ПРОФЕССИОНАЛЬНОЕ ОБРАЗОВАТЕЛЬНОЕ УЧРЕЖДЕНИЕ  «ТОМСКИЙ ЭКОНОМИКО-ПРОМЫШЛЕННЫЙ КОЛЛЕДЖ»</vt:lpstr>
      <vt:lpstr>Цель и задачи курсового проекта</vt:lpstr>
      <vt:lpstr>Технологии и ПО для создания веб-сайта</vt:lpstr>
      <vt:lpstr>Общее описание проекта</vt:lpstr>
      <vt:lpstr>Общее описание функционала проекта</vt:lpstr>
      <vt:lpstr>Презентация PowerPoint</vt:lpstr>
      <vt:lpstr>Концептуальная модель БД</vt:lpstr>
      <vt:lpstr>Логическая модель БД</vt:lpstr>
      <vt:lpstr>Физическая модель БД</vt:lpstr>
      <vt:lpstr>Диаграмма базы данных</vt:lpstr>
      <vt:lpstr>Процесс создания API</vt:lpstr>
      <vt:lpstr>Автотесты</vt:lpstr>
      <vt:lpstr>Презентация PowerPoint</vt:lpstr>
      <vt:lpstr>Функционал сайта</vt:lpstr>
      <vt:lpstr>Итог: Главная-1</vt:lpstr>
      <vt:lpstr>Итог: Главная-2</vt:lpstr>
      <vt:lpstr>Итог: Авторизация</vt:lpstr>
      <vt:lpstr>Итог: Регистрация</vt:lpstr>
      <vt:lpstr>Итог: Страница админ-панели-1</vt:lpstr>
      <vt:lpstr>Итог: Страница админ-панели-2</vt:lpstr>
      <vt:lpstr>Итог: Просмотр товаров конкретной категории</vt:lpstr>
      <vt:lpstr>Итог: Просмотр конкретного товара и его отзывов</vt:lpstr>
      <vt:lpstr>Итог: Страница для создания товара</vt:lpstr>
      <vt:lpstr>Итог: Страница для редактирования товара</vt:lpstr>
      <vt:lpstr>Итог: Просмотр своего профиля и заказов</vt:lpstr>
      <vt:lpstr>Итог: Страница для редактирования профиля</vt:lpstr>
      <vt:lpstr>Итог: Просмотр корзины и оформление заказа</vt:lpstr>
      <vt:lpstr>Заключение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ОБЛАСТНОЕ ГОСУДАРСТВЕННОЕ БЮДЖЕТНОЕ  ПРОФЕССИОНАЛЬНОЕ ОБРАЗОВАТЕЛЬНОЕ УЧРЕЖДЕНИЕ  «ТОМСКИЙ ЭКОНОМИКО-ПРОМЫШЛЕННЫЙ КОЛЛЕДЖ»</dc:title>
  <dc:creator>Алексей Рюгин</dc:creator>
  <cp:lastModifiedBy>Рюгин Алексей Иванович</cp:lastModifiedBy>
  <cp:revision>7</cp:revision>
  <dcterms:created xsi:type="dcterms:W3CDTF">2022-04-01T08:16:54Z</dcterms:created>
  <dcterms:modified xsi:type="dcterms:W3CDTF">2024-04-15T08:00:38Z</dcterms:modified>
</cp:coreProperties>
</file>